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4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44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/dPWjPs32AO+kcRU+khaA==" hashData="ynf3MafmylTMV3XtURn6/RHsdT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1F246-8059-486C-84F2-72061DC7C84F}" type="datetimeFigureOut">
              <a:rPr lang="en-US" smtClean="0"/>
              <a:pPr/>
              <a:t>9/27/2013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565BF-98E2-44EF-9D88-0E072AB926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C9448-352B-4239-9B45-CD909FD737AB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4147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8C86BC-1F52-4BF5-9D55-05902912C830}" type="slidenum">
              <a:rPr lang="en-US" smtClean="0">
                <a:latin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3363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438F60-2D55-40C5-8FAF-2622714AD1C7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0DB9D8-4D4A-4A9B-85B0-157A55FC8839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7A2BCA-B751-44E2-B92E-FC81F07BE6DB}" type="slidenum">
              <a:rPr lang="en-US" smtClean="0">
                <a:latin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643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B8C379-B992-4A9D-A456-50957DF4B350}" type="slidenum">
              <a:rPr lang="en-US" smtClean="0">
                <a:latin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745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F6DCFA-B805-4559-B1D6-52D81BEDDD72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C2C0B5-C6C4-488B-BD2D-287559CDE75C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873C90-BA73-4A38-9A3F-D23E77AD29BF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0531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BB66A2-1846-43B0-A71C-62A202D2FA6F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155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334491-A9ED-46BF-B5F6-0366042204CC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2579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27C889-1C14-4B36-A967-DE83BD41A6B0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5171" name="Rectangle 1026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E4BA08-544D-46C0-BE80-289AE6791391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926C8A-A460-4CCE-A687-D6DEB47FDC89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462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3C66F1-A090-481B-9ACB-67F6A9D139BF}" type="slidenum">
              <a:rPr lang="en-US" smtClean="0">
                <a:latin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309981-3552-43BC-AE4B-5146F71DEAFA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D5F6BA-891B-41F8-8845-35C6C17A5B03}" type="slidenum">
              <a:rPr lang="en-US" smtClean="0">
                <a:latin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76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46E0D9-AE70-42A8-A222-239A7E912048}" type="slidenum">
              <a:rPr lang="en-US" smtClean="0">
                <a:latin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556CAE-4168-4021-BD80-EEAEAC49B05B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E3F94A-8109-43B2-8601-0EA37E025C6A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60771" name="Rectangle 1026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1853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5B55DB-3672-484F-BA1A-4CA56C1EA4C0}" type="slidenum">
              <a:rPr lang="en-US" sz="1200"/>
              <a:pPr algn="r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143DBA-7B94-4EDA-8647-F21EDBE21064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619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D79E14-AC92-4168-874B-9BF66D4C5C1F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6CEBC9-4F60-4DE5-9EAD-EF02F18DB21F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D573D6-E4E7-4325-BABB-18213BCF89EF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9267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0C53D5-2D4F-4889-90E5-C76163E5FB08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0291" name="Rectangle 1026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6345BB-FE55-45DB-A32B-C7F6C80EA289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1315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6A19DD-FE82-4DDC-96D9-6C8079AD49F4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C33D6-497A-424C-AC5B-F42E15234B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6B957-8BA4-4A80-BC43-430B610D34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13BA3-F549-4EA6-AE94-16A1AEBB68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1204C-9FD4-4296-922C-1ECFD9F00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192CCD-01B0-40A4-9946-464C6799C2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04EEE-E774-49B1-852C-61FDD97714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13CD8-C972-496A-8972-605AF511E7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ECD24-9B22-4843-B43B-A142CB8710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34930-673E-464F-A568-6455D13D88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226CC-A435-4D13-A589-1F69AE081F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DC2C8-7DDB-4208-97FF-0588784E6E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7E761-1614-43AD-A9D4-CBFB8B6D7A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DAD923-B5C4-47DC-9179-707D460240B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Text Box 1026"/>
          <p:cNvSpPr txBox="1">
            <a:spLocks noChangeArrowheads="1"/>
          </p:cNvSpPr>
          <p:nvPr/>
        </p:nvSpPr>
        <p:spPr bwMode="auto">
          <a:xfrm>
            <a:off x="6858000" y="762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 eaLnBrk="0" hangingPunct="0"/>
            <a:r>
              <a:rPr lang="en-US" sz="3200" b="1" i="1">
                <a:solidFill>
                  <a:schemeClr val="accent2"/>
                </a:solidFill>
                <a:latin typeface="Wide Latin" pitchFamily="18" charset="0"/>
              </a:rPr>
              <a:t>forensic</a:t>
            </a:r>
            <a:endParaRPr lang="en-US" sz="3600" b="1" i="1">
              <a:solidFill>
                <a:schemeClr val="accent2"/>
              </a:solidFill>
              <a:latin typeface="Wide Latin" pitchFamily="18" charset="0"/>
            </a:endParaRPr>
          </a:p>
        </p:txBody>
      </p:sp>
      <p:sp>
        <p:nvSpPr>
          <p:cNvPr id="5136" name="Text Box 1027"/>
          <p:cNvSpPr txBox="1">
            <a:spLocks noChangeArrowheads="1"/>
          </p:cNvSpPr>
          <p:nvPr/>
        </p:nvSpPr>
        <p:spPr bwMode="auto">
          <a:xfrm>
            <a:off x="6858000" y="304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 eaLnBrk="0" hangingPunct="0"/>
            <a:r>
              <a:rPr lang="en-US" sz="4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Trace</a:t>
            </a:r>
            <a:r>
              <a:rPr lang="en-US" sz="4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element</a:t>
            </a:r>
            <a:r>
              <a:rPr lang="en-US" sz="44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b="1" i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Text Box 1028"/>
          <p:cNvSpPr txBox="1">
            <a:spLocks noChangeArrowheads="1"/>
          </p:cNvSpPr>
          <p:nvPr/>
        </p:nvSpPr>
        <p:spPr bwMode="auto">
          <a:xfrm>
            <a:off x="6934200" y="1143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 eaLnBrk="0" hangingPunct="0">
              <a:lnSpc>
                <a:spcPct val="65000"/>
              </a:lnSpc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29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 Determination of a specific element</a:t>
            </a:r>
          </a:p>
          <a:p>
            <a:pPr algn="r" eaLnBrk="0" hangingPunct="0">
              <a:lnSpc>
                <a:spcPct val="65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2800" i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(for example, Contact transfers)</a:t>
            </a:r>
          </a:p>
        </p:txBody>
      </p:sp>
      <p:sp>
        <p:nvSpPr>
          <p:cNvPr id="36869" name="Text Box 1029"/>
          <p:cNvSpPr txBox="1">
            <a:spLocks noChangeArrowheads="1"/>
          </p:cNvSpPr>
          <p:nvPr/>
        </p:nvSpPr>
        <p:spPr bwMode="auto">
          <a:xfrm>
            <a:off x="7239000" y="20574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 eaLnBrk="0" hangingPunct="0">
              <a:lnSpc>
                <a:spcPct val="65000"/>
              </a:lnSpc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Determination of a group of elements</a:t>
            </a:r>
          </a:p>
          <a:p>
            <a:pPr algn="r" eaLnBrk="0" hangingPunct="0">
              <a:lnSpc>
                <a:spcPct val="65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(for example, gun shot residue) </a:t>
            </a:r>
          </a:p>
        </p:txBody>
      </p:sp>
      <p:sp>
        <p:nvSpPr>
          <p:cNvPr id="36870" name="Text Box 1030"/>
          <p:cNvSpPr txBox="1">
            <a:spLocks noChangeArrowheads="1"/>
          </p:cNvSpPr>
          <p:nvPr/>
        </p:nvSpPr>
        <p:spPr bwMode="auto">
          <a:xfrm>
            <a:off x="8305800" y="2971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 eaLnBrk="0" hangingPunct="0">
              <a:lnSpc>
                <a:spcPct val="65000"/>
              </a:lnSpc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29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Trace element profiling for characterization</a:t>
            </a:r>
          </a:p>
          <a:p>
            <a:pPr algn="r" eaLnBrk="0" hangingPunct="0">
              <a:lnSpc>
                <a:spcPct val="65000"/>
              </a:lnSpc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sz="28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(for example: metallic wire, opium)</a:t>
            </a:r>
            <a:r>
              <a: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33" name="Text Box 1031"/>
          <p:cNvSpPr txBox="1">
            <a:spLocks noChangeArrowheads="1"/>
          </p:cNvSpPr>
          <p:nvPr/>
        </p:nvSpPr>
        <p:spPr bwMode="auto">
          <a:xfrm>
            <a:off x="7315200" y="3733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r" eaLnBrk="0" hangingPunct="0">
              <a:buClr>
                <a:schemeClr val="tx2"/>
              </a:buClr>
              <a:buSzPct val="75000"/>
              <a:buFont typeface="Wingdings" pitchFamily="2" charset="2"/>
              <a:buChar char="v"/>
            </a:pPr>
            <a:r>
              <a:rPr 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Common contaminants in known and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4" name="Text Box 1032"/>
          <p:cNvSpPr txBox="1">
            <a:spLocks noChangeArrowheads="1"/>
          </p:cNvSpPr>
          <p:nvPr/>
        </p:nvSpPr>
        <p:spPr bwMode="auto">
          <a:xfrm>
            <a:off x="2895600" y="4038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questioned samples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3" name="Text Box 1033"/>
          <p:cNvSpPr txBox="1">
            <a:spLocks noChangeArrowheads="1"/>
          </p:cNvSpPr>
          <p:nvPr/>
        </p:nvSpPr>
        <p:spPr bwMode="auto">
          <a:xfrm flipH="1">
            <a:off x="5715000" y="4800600"/>
            <a:ext cx="74613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major constituents               10 - 100 percent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4" name="Text Box 1034"/>
          <p:cNvSpPr txBox="1">
            <a:spLocks noChangeArrowheads="1"/>
          </p:cNvSpPr>
          <p:nvPr/>
        </p:nvSpPr>
        <p:spPr bwMode="auto">
          <a:xfrm>
            <a:off x="5715000" y="5257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9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minor constituents              .1 - 10 percent</a:t>
            </a:r>
            <a:endParaRPr lang="en-US" sz="28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5" name="Text Box 1035"/>
          <p:cNvSpPr txBox="1">
            <a:spLocks noChangeArrowheads="1"/>
          </p:cNvSpPr>
          <p:nvPr/>
        </p:nvSpPr>
        <p:spPr bwMode="auto">
          <a:xfrm>
            <a:off x="5791200" y="56388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trace constituents            1 - 100 ppm</a:t>
            </a:r>
            <a:endParaRPr lang="en-US" sz="28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6" name="Text Box 1036"/>
          <p:cNvSpPr txBox="1">
            <a:spLocks noChangeArrowheads="1"/>
          </p:cNvSpPr>
          <p:nvPr/>
        </p:nvSpPr>
        <p:spPr bwMode="auto">
          <a:xfrm>
            <a:off x="5334000" y="5943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ultra trace constituents        .001 - 1 ppm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7" name="Text Box 1037"/>
          <p:cNvSpPr txBox="1">
            <a:spLocks noChangeArrowheads="1"/>
          </p:cNvSpPr>
          <p:nvPr/>
        </p:nvSpPr>
        <p:spPr bwMode="auto">
          <a:xfrm>
            <a:off x="4799013" y="6248400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9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ultra-ultra trace constituents  less than    .001 ppm</a:t>
            </a:r>
            <a:endParaRPr lang="en-US" sz="28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8" name="Text Box 1038"/>
          <p:cNvSpPr txBox="1">
            <a:spLocks noChangeArrowheads="1"/>
          </p:cNvSpPr>
          <p:nvPr/>
        </p:nvSpPr>
        <p:spPr bwMode="auto">
          <a:xfrm>
            <a:off x="6477000" y="4419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9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Levels of constituents</a:t>
            </a:r>
            <a:endParaRPr lang="en-US" sz="2800" b="1" i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924800" y="64008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</a:rPr>
              <a:t>ranbsingh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6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36" grpId="0"/>
      <p:bldP spid="36868" grpId="0"/>
      <p:bldP spid="36869" grpId="0"/>
      <p:bldP spid="36870" grpId="0"/>
      <p:bldP spid="5133" grpId="0"/>
      <p:bldP spid="5134" grpId="0"/>
      <p:bldP spid="36873" grpId="0"/>
      <p:bldP spid="36874" grpId="0"/>
      <p:bldP spid="36875" grpId="0"/>
      <p:bldP spid="36876" grpId="0"/>
      <p:bldP spid="36877" grpId="0"/>
      <p:bldP spid="3687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41325" y="158750"/>
            <a:ext cx="80025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en-US" sz="4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Characterization of Metals by their</a:t>
            </a:r>
          </a:p>
          <a:p>
            <a:pPr>
              <a:lnSpc>
                <a:spcPct val="75000"/>
              </a:lnSpc>
            </a:pPr>
            <a:r>
              <a:rPr lang="en-US" sz="4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Trace Element Profile 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162675" y="1371600"/>
            <a:ext cx="19145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i="1">
                <a:solidFill>
                  <a:srgbClr val="660033"/>
                </a:solidFill>
                <a:latin typeface="GoudyHandtooled BT" pitchFamily="82" charset="0"/>
              </a:rPr>
              <a:t>is it a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36575" y="1905000"/>
            <a:ext cx="73802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800000"/>
                </a:solidFill>
              </a:rPr>
              <a:t>Definitive Identification Technique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33400" y="3048000"/>
            <a:ext cx="410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6600"/>
                </a:solidFill>
              </a:rPr>
              <a:t>Multistranded Cables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4800" y="3778250"/>
            <a:ext cx="82200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65000"/>
              </a:lnSpc>
              <a:buFontTx/>
              <a:buChar char="-"/>
            </a:pPr>
            <a:r>
              <a:rPr lang="en-US" sz="3200" i="1"/>
              <a:t> </a:t>
            </a:r>
            <a:r>
              <a:rPr lang="en-US" sz="3200" i="1">
                <a:solidFill>
                  <a:srgbClr val="FF0000"/>
                </a:solidFill>
              </a:rPr>
              <a:t>comparison of trace element concentration in </a:t>
            </a:r>
          </a:p>
          <a:p>
            <a:pPr>
              <a:lnSpc>
                <a:spcPct val="65000"/>
              </a:lnSpc>
            </a:pPr>
            <a:r>
              <a:rPr lang="en-US" sz="3200" i="1">
                <a:solidFill>
                  <a:srgbClr val="FF0000"/>
                </a:solidFill>
              </a:rPr>
              <a:t>  corresponding strands yields conclusive results</a:t>
            </a:r>
            <a:r>
              <a:rPr lang="en-US" sz="3200" i="1"/>
              <a:t> </a:t>
            </a:r>
          </a:p>
          <a:p>
            <a:pPr>
              <a:lnSpc>
                <a:spcPct val="65000"/>
              </a:lnSpc>
            </a:pPr>
            <a:r>
              <a:rPr lang="en-US" sz="2800" i="1"/>
              <a:t>  (</a:t>
            </a:r>
            <a:r>
              <a:rPr lang="en-US" sz="2800" i="1">
                <a:solidFill>
                  <a:srgbClr val="006600"/>
                </a:solidFill>
              </a:rPr>
              <a:t>beyond reasonable doubts)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33400" y="4797425"/>
            <a:ext cx="40814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800000"/>
                </a:solidFill>
              </a:rPr>
              <a:t>Wire  (single </a:t>
            </a:r>
            <a:r>
              <a:rPr lang="en-US" sz="4000">
                <a:solidFill>
                  <a:srgbClr val="800000"/>
                </a:solidFill>
              </a:rPr>
              <a:t>strand</a:t>
            </a:r>
            <a:r>
              <a:rPr lang="en-US" sz="3600">
                <a:solidFill>
                  <a:srgbClr val="800000"/>
                </a:solidFill>
              </a:rPr>
              <a:t>)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62000" y="5516563"/>
            <a:ext cx="66563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>
                <a:solidFill>
                  <a:srgbClr val="006600"/>
                </a:solidFill>
              </a:rPr>
              <a:t>- indistinguishable </a:t>
            </a:r>
            <a:r>
              <a:rPr lang="en-US" sz="2800" i="1">
                <a:solidFill>
                  <a:srgbClr val="006600"/>
                </a:solidFill>
              </a:rPr>
              <a:t>(highly consistent with)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762000" y="5897563"/>
            <a:ext cx="4606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i="1">
                <a:solidFill>
                  <a:srgbClr val="0033CC"/>
                </a:solidFill>
              </a:rPr>
              <a:t>- distinguishable </a:t>
            </a:r>
            <a:r>
              <a:rPr lang="en-US" sz="2800" i="1">
                <a:solidFill>
                  <a:srgbClr val="0033CC"/>
                </a:solidFill>
              </a:rPr>
              <a:t>(mismatch)</a:t>
            </a:r>
          </a:p>
        </p:txBody>
      </p:sp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87471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11" name="Text Box 1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648575" y="6381750"/>
            <a:ext cx="126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autoUpdateAnimBg="0"/>
      <p:bldP spid="10244" grpId="0" autoUpdateAnimBg="0"/>
      <p:bldP spid="10245" grpId="0" autoUpdateAnimBg="0"/>
      <p:bldP spid="10246" grpId="0" autoUpdateAnimBg="0"/>
      <p:bldP spid="10247" grpId="0" autoUpdateAnimBg="0"/>
      <p:bldP spid="10248" grpId="0" autoUpdateAnimBg="0"/>
      <p:bldP spid="1024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33400" y="304800"/>
            <a:ext cx="8197850" cy="6335713"/>
            <a:chOff x="838200" y="431800"/>
            <a:chExt cx="8197850" cy="6335713"/>
          </a:xfrm>
        </p:grpSpPr>
        <p:sp>
          <p:nvSpPr>
            <p:cNvPr id="52227" name="Text Box 6"/>
            <p:cNvSpPr txBox="1">
              <a:spLocks noChangeArrowheads="1"/>
            </p:cNvSpPr>
            <p:nvPr/>
          </p:nvSpPr>
          <p:spPr bwMode="auto">
            <a:xfrm>
              <a:off x="838200" y="431800"/>
              <a:ext cx="65420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/>
                <a:t>Wire links transmitter with suspect terrorist</a:t>
              </a:r>
            </a:p>
          </p:txBody>
        </p:sp>
        <p:sp>
          <p:nvSpPr>
            <p:cNvPr id="52228" name="Text Box 7"/>
            <p:cNvSpPr txBox="1">
              <a:spLocks noChangeArrowheads="1"/>
            </p:cNvSpPr>
            <p:nvPr/>
          </p:nvSpPr>
          <p:spPr bwMode="auto">
            <a:xfrm>
              <a:off x="838200" y="1163638"/>
              <a:ext cx="65262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two pairs of flex from the transmitter   A1, A2 &amp; B1, B2</a:t>
              </a:r>
            </a:p>
          </p:txBody>
        </p:sp>
        <p:sp>
          <p:nvSpPr>
            <p:cNvPr id="52229" name="Text Box 8"/>
            <p:cNvSpPr txBox="1">
              <a:spLocks noChangeArrowheads="1"/>
            </p:cNvSpPr>
            <p:nvPr/>
          </p:nvSpPr>
          <p:spPr bwMode="auto">
            <a:xfrm>
              <a:off x="838200" y="1828800"/>
              <a:ext cx="64516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two pairs of flex from the suspect       C1, C2 &amp; D1, D2</a:t>
              </a:r>
            </a:p>
          </p:txBody>
        </p:sp>
        <p:sp>
          <p:nvSpPr>
            <p:cNvPr id="52230" name="Text Box 9"/>
            <p:cNvSpPr txBox="1">
              <a:spLocks noChangeArrowheads="1"/>
            </p:cNvSpPr>
            <p:nvPr/>
          </p:nvSpPr>
          <p:spPr bwMode="auto">
            <a:xfrm>
              <a:off x="838200" y="2535238"/>
              <a:ext cx="69103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Each had seven strands; 3-iron strands &amp; 4-copper strands</a:t>
              </a:r>
            </a:p>
          </p:txBody>
        </p:sp>
        <p:sp>
          <p:nvSpPr>
            <p:cNvPr id="52231" name="Text Box 10"/>
            <p:cNvSpPr txBox="1">
              <a:spLocks noChangeArrowheads="1"/>
            </p:cNvSpPr>
            <p:nvPr/>
          </p:nvSpPr>
          <p:spPr bwMode="auto">
            <a:xfrm>
              <a:off x="3657600" y="2757488"/>
              <a:ext cx="40830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Diameter of each strand was 0.27 mm</a:t>
              </a:r>
            </a:p>
          </p:txBody>
        </p:sp>
        <p:sp>
          <p:nvSpPr>
            <p:cNvPr id="52232" name="Text Box 11"/>
            <p:cNvSpPr txBox="1">
              <a:spLocks noChangeArrowheads="1"/>
            </p:cNvSpPr>
            <p:nvPr/>
          </p:nvSpPr>
          <p:spPr bwMode="auto">
            <a:xfrm>
              <a:off x="838200" y="3429000"/>
              <a:ext cx="654367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All the strands were marked sequentially and analyzed</a:t>
              </a:r>
            </a:p>
          </p:txBody>
        </p:sp>
        <p:sp>
          <p:nvSpPr>
            <p:cNvPr id="52233" name="Text Box 12"/>
            <p:cNvSpPr txBox="1">
              <a:spLocks noChangeArrowheads="1"/>
            </p:cNvSpPr>
            <p:nvPr/>
          </p:nvSpPr>
          <p:spPr bwMode="auto">
            <a:xfrm>
              <a:off x="838200" y="4267200"/>
              <a:ext cx="57594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Neutron Activation Analysis technique was used</a:t>
              </a:r>
            </a:p>
          </p:txBody>
        </p:sp>
        <p:sp>
          <p:nvSpPr>
            <p:cNvPr id="52234" name="Text Box 13"/>
            <p:cNvSpPr txBox="1">
              <a:spLocks noChangeArrowheads="1"/>
            </p:cNvSpPr>
            <p:nvPr/>
          </p:nvSpPr>
          <p:spPr bwMode="auto">
            <a:xfrm>
              <a:off x="863600" y="4967288"/>
              <a:ext cx="79549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Flexes could be grouped into; (1) </a:t>
              </a:r>
              <a:r>
                <a:rPr lang="en-US"/>
                <a:t>A1, B1, C2, D2  and (2) A2, B2, C1, D1</a:t>
              </a:r>
            </a:p>
          </p:txBody>
        </p:sp>
        <p:sp>
          <p:nvSpPr>
            <p:cNvPr id="52235" name="Text Box 14"/>
            <p:cNvSpPr txBox="1">
              <a:spLocks noChangeArrowheads="1"/>
            </p:cNvSpPr>
            <p:nvPr/>
          </p:nvSpPr>
          <p:spPr bwMode="auto">
            <a:xfrm>
              <a:off x="838200" y="5659438"/>
              <a:ext cx="571023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The suspect was associated with the transmitter</a:t>
              </a:r>
            </a:p>
          </p:txBody>
        </p:sp>
        <p:sp>
          <p:nvSpPr>
            <p:cNvPr id="52236" name="Text Box 11"/>
            <p:cNvSpPr txBox="1">
              <a:spLocks noChangeArrowheads="1"/>
            </p:cNvSpPr>
            <p:nvPr/>
          </p:nvSpPr>
          <p:spPr bwMode="auto">
            <a:xfrm>
              <a:off x="7924800" y="6400800"/>
              <a:ext cx="1111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Times New Roman" pitchFamily="18" charset="0"/>
                </a:rPr>
                <a:t>ranbsingh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381000"/>
            <a:ext cx="8731250" cy="5776913"/>
            <a:chOff x="304800" y="990600"/>
            <a:chExt cx="8731250" cy="5776913"/>
          </a:xfrm>
        </p:grpSpPr>
        <p:pic>
          <p:nvPicPr>
            <p:cNvPr id="53251" name="Picture 2" descr="scan005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990600"/>
              <a:ext cx="8610600" cy="510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2" name="Text Box 3"/>
            <p:cNvSpPr txBox="1">
              <a:spLocks noChangeArrowheads="1"/>
            </p:cNvSpPr>
            <p:nvPr/>
          </p:nvSpPr>
          <p:spPr bwMode="auto">
            <a:xfrm>
              <a:off x="2743200" y="4572000"/>
              <a:ext cx="38909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1">
                  <a:solidFill>
                    <a:srgbClr val="CC0066"/>
                  </a:solidFill>
                </a:rPr>
                <a:t>Physical correspondence of strands</a:t>
              </a:r>
            </a:p>
          </p:txBody>
        </p:sp>
        <p:sp>
          <p:nvSpPr>
            <p:cNvPr id="53253" name="Line 5"/>
            <p:cNvSpPr>
              <a:spLocks noChangeShapeType="1"/>
            </p:cNvSpPr>
            <p:nvPr/>
          </p:nvSpPr>
          <p:spPr bwMode="auto">
            <a:xfrm>
              <a:off x="4572000" y="42672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54" name="Line 6"/>
            <p:cNvSpPr>
              <a:spLocks noChangeShapeType="1"/>
            </p:cNvSpPr>
            <p:nvPr/>
          </p:nvSpPr>
          <p:spPr bwMode="auto">
            <a:xfrm flipV="1">
              <a:off x="4724400" y="4038600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55" name="Text Box 11"/>
            <p:cNvSpPr txBox="1">
              <a:spLocks noChangeArrowheads="1"/>
            </p:cNvSpPr>
            <p:nvPr/>
          </p:nvSpPr>
          <p:spPr bwMode="auto">
            <a:xfrm>
              <a:off x="7924800" y="6400800"/>
              <a:ext cx="1111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Times New Roman" pitchFamily="18" charset="0"/>
                </a:rPr>
                <a:t>ranbsingh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sotw9_temp0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</a:blip>
          <a:srcRect/>
          <a:stretch>
            <a:fillRect/>
          </a:stretch>
        </p:blipFill>
        <p:spPr bwMode="auto">
          <a:xfrm>
            <a:off x="295275" y="315913"/>
            <a:ext cx="8553450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8289925" y="6289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8032750" y="6473825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sotw9_temp0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228600" y="295275"/>
            <a:ext cx="8763000" cy="605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9851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latin typeface="Times New Roman" pitchFamily="18" charset="0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8032750" y="6473825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copperwires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" y="0"/>
            <a:ext cx="8839200" cy="6858000"/>
          </a:xfrm>
          <a:solidFill>
            <a:srgbClr val="0066FF"/>
          </a:solidFill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6200" y="6519863"/>
            <a:ext cx="10175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ranbsingh</a:t>
            </a:r>
            <a:endParaRPr lang="en-US" sz="2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ironwires"/>
          <p:cNvPicPr>
            <a:picLocks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0"/>
            <a:ext cx="8610600" cy="6781800"/>
          </a:xfrm>
          <a:noFill/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6200" y="6519863"/>
            <a:ext cx="10175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latin typeface="Times New Roman" pitchFamily="18" charset="0"/>
              </a:rPr>
              <a:t>ranbsingh</a:t>
            </a:r>
            <a:endParaRPr lang="en-US" sz="2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762000" y="152400"/>
            <a:ext cx="8269288" cy="6542088"/>
            <a:chOff x="798468" y="152400"/>
            <a:chExt cx="8269332" cy="6541532"/>
          </a:xfrm>
        </p:grpSpPr>
        <p:sp>
          <p:nvSpPr>
            <p:cNvPr id="58371" name="Text Box 2"/>
            <p:cNvSpPr txBox="1">
              <a:spLocks noChangeArrowheads="1"/>
            </p:cNvSpPr>
            <p:nvPr/>
          </p:nvSpPr>
          <p:spPr bwMode="auto">
            <a:xfrm>
              <a:off x="2197055" y="152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/>
              <a:r>
                <a:rPr lang="en-US" sz="36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Composition Of Bauxite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2" name="Text Box 3"/>
            <p:cNvSpPr txBox="1">
              <a:spLocks noChangeArrowheads="1"/>
            </p:cNvSpPr>
            <p:nvPr/>
          </p:nvSpPr>
          <p:spPr bwMode="auto">
            <a:xfrm>
              <a:off x="1704930" y="9064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Moisture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3" name="Text Box 4"/>
            <p:cNvSpPr txBox="1">
              <a:spLocks noChangeArrowheads="1"/>
            </p:cNvSpPr>
            <p:nvPr/>
          </p:nvSpPr>
          <p:spPr bwMode="auto">
            <a:xfrm>
              <a:off x="1157243" y="1422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L O I</a:t>
              </a:r>
              <a:endParaRPr lang="en-US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4" name="Text Box 5"/>
            <p:cNvSpPr txBox="1">
              <a:spLocks noChangeArrowheads="1"/>
            </p:cNvSpPr>
            <p:nvPr/>
          </p:nvSpPr>
          <p:spPr bwMode="auto">
            <a:xfrm>
              <a:off x="1077868" y="19970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Al O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5" name="Text Box 6"/>
            <p:cNvSpPr txBox="1">
              <a:spLocks noChangeArrowheads="1"/>
            </p:cNvSpPr>
            <p:nvPr/>
          </p:nvSpPr>
          <p:spPr bwMode="auto">
            <a:xfrm>
              <a:off x="911180" y="21796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6" name="Text Box 7"/>
            <p:cNvSpPr txBox="1">
              <a:spLocks noChangeArrowheads="1"/>
            </p:cNvSpPr>
            <p:nvPr/>
          </p:nvSpPr>
          <p:spPr bwMode="auto">
            <a:xfrm>
              <a:off x="1268368" y="21463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7" name="Text Box 8"/>
            <p:cNvSpPr txBox="1">
              <a:spLocks noChangeArrowheads="1"/>
            </p:cNvSpPr>
            <p:nvPr/>
          </p:nvSpPr>
          <p:spPr bwMode="auto">
            <a:xfrm>
              <a:off x="1139780" y="2794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Fe O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8" name="Text Box 9"/>
            <p:cNvSpPr txBox="1">
              <a:spLocks noChangeArrowheads="1"/>
            </p:cNvSpPr>
            <p:nvPr/>
          </p:nvSpPr>
          <p:spPr bwMode="auto">
            <a:xfrm>
              <a:off x="944518" y="29702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79" name="Text Box 10"/>
            <p:cNvSpPr txBox="1">
              <a:spLocks noChangeArrowheads="1"/>
            </p:cNvSpPr>
            <p:nvPr/>
          </p:nvSpPr>
          <p:spPr bwMode="auto">
            <a:xfrm>
              <a:off x="1312818" y="29368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0" name="Text Box 11"/>
            <p:cNvSpPr txBox="1">
              <a:spLocks noChangeArrowheads="1"/>
            </p:cNvSpPr>
            <p:nvPr/>
          </p:nvSpPr>
          <p:spPr bwMode="auto">
            <a:xfrm>
              <a:off x="955630" y="34734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TiO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1" name="Text Box 12"/>
            <p:cNvSpPr txBox="1">
              <a:spLocks noChangeArrowheads="1"/>
            </p:cNvSpPr>
            <p:nvPr/>
          </p:nvSpPr>
          <p:spPr bwMode="auto">
            <a:xfrm>
              <a:off x="1111205" y="36274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2" name="Text Box 13"/>
            <p:cNvSpPr txBox="1">
              <a:spLocks noChangeArrowheads="1"/>
            </p:cNvSpPr>
            <p:nvPr/>
          </p:nvSpPr>
          <p:spPr bwMode="auto">
            <a:xfrm>
              <a:off x="957218" y="409892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SiO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3" name="Text Box 14"/>
            <p:cNvSpPr txBox="1">
              <a:spLocks noChangeArrowheads="1"/>
            </p:cNvSpPr>
            <p:nvPr/>
          </p:nvSpPr>
          <p:spPr bwMode="auto">
            <a:xfrm>
              <a:off x="1133430" y="41989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4" name="Text Box 15"/>
            <p:cNvSpPr txBox="1">
              <a:spLocks noChangeArrowheads="1"/>
            </p:cNvSpPr>
            <p:nvPr/>
          </p:nvSpPr>
          <p:spPr bwMode="auto">
            <a:xfrm>
              <a:off x="1012780" y="47148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 O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5" name="Text Box 16"/>
            <p:cNvSpPr txBox="1">
              <a:spLocks noChangeArrowheads="1"/>
            </p:cNvSpPr>
            <p:nvPr/>
          </p:nvSpPr>
          <p:spPr bwMode="auto">
            <a:xfrm>
              <a:off x="798468" y="48672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6" name="Text Box 17"/>
            <p:cNvSpPr txBox="1">
              <a:spLocks noChangeArrowheads="1"/>
            </p:cNvSpPr>
            <p:nvPr/>
          </p:nvSpPr>
          <p:spPr bwMode="auto">
            <a:xfrm>
              <a:off x="1168355" y="48672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7" name="Text Box 18"/>
            <p:cNvSpPr txBox="1">
              <a:spLocks noChangeArrowheads="1"/>
            </p:cNvSpPr>
            <p:nvPr/>
          </p:nvSpPr>
          <p:spPr bwMode="auto">
            <a:xfrm>
              <a:off x="1000080" y="53721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P O</a:t>
              </a:r>
              <a:endParaRPr lang="en-US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8" name="Text Box 19"/>
            <p:cNvSpPr txBox="1">
              <a:spLocks noChangeArrowheads="1"/>
            </p:cNvSpPr>
            <p:nvPr/>
          </p:nvSpPr>
          <p:spPr bwMode="auto">
            <a:xfrm>
              <a:off x="798468" y="55483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89" name="Text Box 20"/>
            <p:cNvSpPr txBox="1">
              <a:spLocks noChangeArrowheads="1"/>
            </p:cNvSpPr>
            <p:nvPr/>
          </p:nvSpPr>
          <p:spPr bwMode="auto">
            <a:xfrm>
              <a:off x="1179468" y="552608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0" name="Text Box 21"/>
            <p:cNvSpPr txBox="1">
              <a:spLocks noChangeArrowheads="1"/>
            </p:cNvSpPr>
            <p:nvPr/>
          </p:nvSpPr>
          <p:spPr bwMode="auto">
            <a:xfrm>
              <a:off x="1101680" y="60753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CaO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1" name="Text Box 22"/>
            <p:cNvSpPr txBox="1">
              <a:spLocks noChangeArrowheads="1"/>
            </p:cNvSpPr>
            <p:nvPr/>
          </p:nvSpPr>
          <p:spPr bwMode="auto">
            <a:xfrm>
              <a:off x="3125743" y="9398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1.0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2" name="Text Box 23"/>
            <p:cNvSpPr txBox="1">
              <a:spLocks noChangeArrowheads="1"/>
            </p:cNvSpPr>
            <p:nvPr/>
          </p:nvSpPr>
          <p:spPr bwMode="auto">
            <a:xfrm>
              <a:off x="3225755" y="14763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22.3</a:t>
              </a:r>
              <a:endParaRPr lang="en-US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3" name="Text Box 24"/>
            <p:cNvSpPr txBox="1">
              <a:spLocks noChangeArrowheads="1"/>
            </p:cNvSpPr>
            <p:nvPr/>
          </p:nvSpPr>
          <p:spPr bwMode="auto">
            <a:xfrm>
              <a:off x="3247980" y="20955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51.3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4" name="Text Box 25"/>
            <p:cNvSpPr txBox="1">
              <a:spLocks noChangeArrowheads="1"/>
            </p:cNvSpPr>
            <p:nvPr/>
          </p:nvSpPr>
          <p:spPr bwMode="auto">
            <a:xfrm>
              <a:off x="3247980" y="28051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14.1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5" name="Text Box 26"/>
            <p:cNvSpPr txBox="1">
              <a:spLocks noChangeArrowheads="1"/>
            </p:cNvSpPr>
            <p:nvPr/>
          </p:nvSpPr>
          <p:spPr bwMode="auto">
            <a:xfrm>
              <a:off x="3192418" y="350678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8.0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6" name="Text Box 27"/>
            <p:cNvSpPr txBox="1">
              <a:spLocks noChangeArrowheads="1"/>
            </p:cNvSpPr>
            <p:nvPr/>
          </p:nvSpPr>
          <p:spPr bwMode="auto">
            <a:xfrm>
              <a:off x="3181305" y="40814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3.0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7" name="Text Box 28"/>
            <p:cNvSpPr txBox="1">
              <a:spLocks noChangeArrowheads="1"/>
            </p:cNvSpPr>
            <p:nvPr/>
          </p:nvSpPr>
          <p:spPr bwMode="auto">
            <a:xfrm>
              <a:off x="3192418" y="47910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8" name="Text Box 29"/>
            <p:cNvSpPr txBox="1">
              <a:spLocks noChangeArrowheads="1"/>
            </p:cNvSpPr>
            <p:nvPr/>
          </p:nvSpPr>
          <p:spPr bwMode="auto">
            <a:xfrm>
              <a:off x="3305130" y="53721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0.19</a:t>
              </a:r>
              <a:endParaRPr lang="en-US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399" name="Text Box 30"/>
            <p:cNvSpPr txBox="1">
              <a:spLocks noChangeArrowheads="1"/>
            </p:cNvSpPr>
            <p:nvPr/>
          </p:nvSpPr>
          <p:spPr bwMode="auto">
            <a:xfrm>
              <a:off x="3260680" y="603408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0.08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0" name="Text Box 31"/>
            <p:cNvSpPr txBox="1">
              <a:spLocks noChangeArrowheads="1"/>
            </p:cNvSpPr>
            <p:nvPr/>
          </p:nvSpPr>
          <p:spPr bwMode="auto">
            <a:xfrm>
              <a:off x="6080080" y="9937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Cr O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1" name="Text Box 32"/>
            <p:cNvSpPr txBox="1">
              <a:spLocks noChangeArrowheads="1"/>
            </p:cNvSpPr>
            <p:nvPr/>
          </p:nvSpPr>
          <p:spPr bwMode="auto">
            <a:xfrm>
              <a:off x="5878468" y="11588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2" name="Text Box 33"/>
            <p:cNvSpPr txBox="1">
              <a:spLocks noChangeArrowheads="1"/>
            </p:cNvSpPr>
            <p:nvPr/>
          </p:nvSpPr>
          <p:spPr bwMode="auto">
            <a:xfrm>
              <a:off x="6257880" y="11255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3" name="Text Box 34"/>
            <p:cNvSpPr txBox="1">
              <a:spLocks noChangeArrowheads="1"/>
            </p:cNvSpPr>
            <p:nvPr/>
          </p:nvSpPr>
          <p:spPr bwMode="auto">
            <a:xfrm>
              <a:off x="6113418" y="14335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MgO</a:t>
              </a:r>
              <a:endParaRPr lang="en-US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4" name="Text Box 35"/>
            <p:cNvSpPr txBox="1">
              <a:spLocks noChangeArrowheads="1"/>
            </p:cNvSpPr>
            <p:nvPr/>
          </p:nvSpPr>
          <p:spPr bwMode="auto">
            <a:xfrm>
              <a:off x="6113418" y="20399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MnO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5" name="Text Box 36"/>
            <p:cNvSpPr txBox="1">
              <a:spLocks noChangeArrowheads="1"/>
            </p:cNvSpPr>
            <p:nvPr/>
          </p:nvSpPr>
          <p:spPr bwMode="auto">
            <a:xfrm>
              <a:off x="6257880" y="216852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6" name="Text Box 37"/>
            <p:cNvSpPr txBox="1">
              <a:spLocks noChangeArrowheads="1"/>
            </p:cNvSpPr>
            <p:nvPr/>
          </p:nvSpPr>
          <p:spPr bwMode="auto">
            <a:xfrm>
              <a:off x="6022930" y="27606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ZrO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7" name="Text Box 38"/>
            <p:cNvSpPr txBox="1">
              <a:spLocks noChangeArrowheads="1"/>
            </p:cNvSpPr>
            <p:nvPr/>
          </p:nvSpPr>
          <p:spPr bwMode="auto">
            <a:xfrm>
              <a:off x="6213430" y="28813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8" name="Text Box 39"/>
            <p:cNvSpPr txBox="1">
              <a:spLocks noChangeArrowheads="1"/>
            </p:cNvSpPr>
            <p:nvPr/>
          </p:nvSpPr>
          <p:spPr bwMode="auto">
            <a:xfrm>
              <a:off x="6089605" y="34861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ZnO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09" name="Text Box 40"/>
            <p:cNvSpPr txBox="1">
              <a:spLocks noChangeArrowheads="1"/>
            </p:cNvSpPr>
            <p:nvPr/>
          </p:nvSpPr>
          <p:spPr bwMode="auto">
            <a:xfrm>
              <a:off x="6172200" y="40449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Ga O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0" name="Text Box 41"/>
            <p:cNvSpPr txBox="1">
              <a:spLocks noChangeArrowheads="1"/>
            </p:cNvSpPr>
            <p:nvPr/>
          </p:nvSpPr>
          <p:spPr bwMode="auto">
            <a:xfrm>
              <a:off x="6019800" y="42100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1" name="Text Box 42"/>
            <p:cNvSpPr txBox="1">
              <a:spLocks noChangeArrowheads="1"/>
            </p:cNvSpPr>
            <p:nvPr/>
          </p:nvSpPr>
          <p:spPr bwMode="auto">
            <a:xfrm>
              <a:off x="6324600" y="41989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2" name="Text Box 43"/>
            <p:cNvSpPr txBox="1">
              <a:spLocks noChangeArrowheads="1"/>
            </p:cNvSpPr>
            <p:nvPr/>
          </p:nvSpPr>
          <p:spPr bwMode="auto">
            <a:xfrm>
              <a:off x="6168980" y="47910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BeO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3" name="Text Box 44"/>
            <p:cNvSpPr txBox="1">
              <a:spLocks noChangeArrowheads="1"/>
            </p:cNvSpPr>
            <p:nvPr/>
          </p:nvSpPr>
          <p:spPr bwMode="auto">
            <a:xfrm>
              <a:off x="6705555" y="53625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Specific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4" name="Text Box 45"/>
            <p:cNvSpPr txBox="1">
              <a:spLocks noChangeArrowheads="1"/>
            </p:cNvSpPr>
            <p:nvPr/>
          </p:nvSpPr>
          <p:spPr bwMode="auto">
            <a:xfrm>
              <a:off x="6716668" y="55816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gravity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5" name="Text Box 46"/>
            <p:cNvSpPr txBox="1">
              <a:spLocks noChangeArrowheads="1"/>
            </p:cNvSpPr>
            <p:nvPr/>
          </p:nvSpPr>
          <p:spPr bwMode="auto">
            <a:xfrm>
              <a:off x="8148593" y="10445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0.07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6" name="Text Box 47"/>
            <p:cNvSpPr txBox="1">
              <a:spLocks noChangeArrowheads="1"/>
            </p:cNvSpPr>
            <p:nvPr/>
          </p:nvSpPr>
          <p:spPr bwMode="auto">
            <a:xfrm>
              <a:off x="8126368" y="14287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0.03</a:t>
              </a:r>
              <a:endParaRPr lang="en-US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7" name="Text Box 48"/>
            <p:cNvSpPr txBox="1">
              <a:spLocks noChangeArrowheads="1"/>
            </p:cNvSpPr>
            <p:nvPr/>
          </p:nvSpPr>
          <p:spPr bwMode="auto">
            <a:xfrm>
              <a:off x="8194630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0.02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8" name="Text Box 49"/>
            <p:cNvSpPr txBox="1">
              <a:spLocks noChangeArrowheads="1"/>
            </p:cNvSpPr>
            <p:nvPr/>
          </p:nvSpPr>
          <p:spPr bwMode="auto">
            <a:xfrm>
              <a:off x="8216855" y="2743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0.10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19" name="Text Box 50"/>
            <p:cNvSpPr txBox="1">
              <a:spLocks noChangeArrowheads="1"/>
            </p:cNvSpPr>
            <p:nvPr/>
          </p:nvSpPr>
          <p:spPr bwMode="auto">
            <a:xfrm>
              <a:off x="8204155" y="346868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0.01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20" name="Text Box 51"/>
            <p:cNvSpPr txBox="1">
              <a:spLocks noChangeArrowheads="1"/>
            </p:cNvSpPr>
            <p:nvPr/>
          </p:nvSpPr>
          <p:spPr bwMode="auto">
            <a:xfrm>
              <a:off x="8327980" y="39735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0.008</a:t>
              </a:r>
              <a:endParaRPr lang="en-US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21" name="Text Box 52"/>
            <p:cNvSpPr txBox="1">
              <a:spLocks noChangeArrowheads="1"/>
            </p:cNvSpPr>
            <p:nvPr/>
          </p:nvSpPr>
          <p:spPr bwMode="auto">
            <a:xfrm>
              <a:off x="8305755" y="46307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0.001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22" name="Text Box 53"/>
            <p:cNvSpPr txBox="1">
              <a:spLocks noChangeArrowheads="1"/>
            </p:cNvSpPr>
            <p:nvPr/>
          </p:nvSpPr>
          <p:spPr bwMode="auto">
            <a:xfrm>
              <a:off x="8115255" y="54213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6600CC"/>
                  </a:solidFill>
                  <a:latin typeface="Times New Roman" pitchFamily="18" charset="0"/>
                  <a:cs typeface="Times New Roman" pitchFamily="18" charset="0"/>
                </a:rPr>
                <a:t>  2.8</a:t>
              </a:r>
              <a:endParaRPr lang="en-US" b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23" name="Text Box 54"/>
            <p:cNvSpPr txBox="1">
              <a:spLocks noChangeArrowheads="1"/>
            </p:cNvSpPr>
            <p:nvPr/>
          </p:nvSpPr>
          <p:spPr bwMode="auto">
            <a:xfrm>
              <a:off x="8388305" y="6289675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424" name="Text Box 55"/>
            <p:cNvSpPr txBox="1">
              <a:spLocks noChangeArrowheads="1"/>
            </p:cNvSpPr>
            <p:nvPr/>
          </p:nvSpPr>
          <p:spPr bwMode="auto">
            <a:xfrm>
              <a:off x="7946980" y="6324600"/>
              <a:ext cx="11208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  <a:cs typeface="Times New Roman" pitchFamily="18" charset="0"/>
                </a:rPr>
                <a:t>ranbsingh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4767263" y="228600"/>
            <a:ext cx="1587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33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Impurities</a:t>
            </a:r>
            <a:r>
              <a:rPr lang="en-US" sz="33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detected</a:t>
            </a:r>
            <a:r>
              <a:rPr lang="en-US" sz="33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33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aluminum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35350" y="3398838"/>
            <a:ext cx="4833938" cy="23812"/>
            <a:chOff x="2164" y="2241"/>
            <a:chExt cx="3045" cy="15"/>
          </a:xfrm>
        </p:grpSpPr>
        <p:sp>
          <p:nvSpPr>
            <p:cNvPr id="59487" name="Text Box 4"/>
            <p:cNvSpPr txBox="1">
              <a:spLocks noChangeArrowheads="1"/>
            </p:cNvSpPr>
            <p:nvPr/>
          </p:nvSpPr>
          <p:spPr bwMode="auto">
            <a:xfrm>
              <a:off x="2164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8" name="Text Box 5"/>
            <p:cNvSpPr txBox="1">
              <a:spLocks noChangeArrowheads="1"/>
            </p:cNvSpPr>
            <p:nvPr/>
          </p:nvSpPr>
          <p:spPr bwMode="auto">
            <a:xfrm>
              <a:off x="2502" y="2256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Cr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9" name="Text Box 6"/>
            <p:cNvSpPr txBox="1">
              <a:spLocks noChangeArrowheads="1"/>
            </p:cNvSpPr>
            <p:nvPr/>
          </p:nvSpPr>
          <p:spPr bwMode="auto">
            <a:xfrm>
              <a:off x="2841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Cu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90" name="Text Box 7"/>
            <p:cNvSpPr txBox="1">
              <a:spLocks noChangeArrowheads="1"/>
            </p:cNvSpPr>
            <p:nvPr/>
          </p:nvSpPr>
          <p:spPr bwMode="auto">
            <a:xfrm>
              <a:off x="3179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Fe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91" name="Text Box 8"/>
            <p:cNvSpPr txBox="1">
              <a:spLocks noChangeArrowheads="1"/>
            </p:cNvSpPr>
            <p:nvPr/>
          </p:nvSpPr>
          <p:spPr bwMode="auto">
            <a:xfrm>
              <a:off x="4532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Pb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92" name="Text Box 9"/>
            <p:cNvSpPr txBox="1">
              <a:spLocks noChangeArrowheads="1"/>
            </p:cNvSpPr>
            <p:nvPr/>
          </p:nvSpPr>
          <p:spPr bwMode="auto">
            <a:xfrm>
              <a:off x="3517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Mg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93" name="Text Box 10"/>
            <p:cNvSpPr txBox="1">
              <a:spLocks noChangeArrowheads="1"/>
            </p:cNvSpPr>
            <p:nvPr/>
          </p:nvSpPr>
          <p:spPr bwMode="auto">
            <a:xfrm>
              <a:off x="3856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Mn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94" name="Text Box 11"/>
            <p:cNvSpPr txBox="1">
              <a:spLocks noChangeArrowheads="1"/>
            </p:cNvSpPr>
            <p:nvPr/>
          </p:nvSpPr>
          <p:spPr bwMode="auto">
            <a:xfrm>
              <a:off x="4194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Ni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95" name="Text Box 12"/>
            <p:cNvSpPr txBox="1">
              <a:spLocks noChangeArrowheads="1"/>
            </p:cNvSpPr>
            <p:nvPr/>
          </p:nvSpPr>
          <p:spPr bwMode="auto">
            <a:xfrm>
              <a:off x="4870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96" name="Text Box 13"/>
            <p:cNvSpPr txBox="1">
              <a:spLocks noChangeArrowheads="1"/>
            </p:cNvSpPr>
            <p:nvPr/>
          </p:nvSpPr>
          <p:spPr bwMode="auto">
            <a:xfrm>
              <a:off x="5209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435350" y="3724275"/>
            <a:ext cx="4833938" cy="25400"/>
            <a:chOff x="2164" y="2446"/>
            <a:chExt cx="3045" cy="16"/>
          </a:xfrm>
        </p:grpSpPr>
        <p:sp>
          <p:nvSpPr>
            <p:cNvPr id="59477" name="Text Box 15"/>
            <p:cNvSpPr txBox="1">
              <a:spLocks noChangeArrowheads="1"/>
            </p:cNvSpPr>
            <p:nvPr/>
          </p:nvSpPr>
          <p:spPr bwMode="auto">
            <a:xfrm>
              <a:off x="2164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8" name="Text Box 16"/>
            <p:cNvSpPr txBox="1">
              <a:spLocks noChangeArrowheads="1"/>
            </p:cNvSpPr>
            <p:nvPr/>
          </p:nvSpPr>
          <p:spPr bwMode="auto">
            <a:xfrm>
              <a:off x="2841" y="2446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9" name="Text Box 17"/>
            <p:cNvSpPr txBox="1">
              <a:spLocks noChangeArrowheads="1"/>
            </p:cNvSpPr>
            <p:nvPr/>
          </p:nvSpPr>
          <p:spPr bwMode="auto">
            <a:xfrm>
              <a:off x="2502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0" name="Text Box 18"/>
            <p:cNvSpPr txBox="1">
              <a:spLocks noChangeArrowheads="1"/>
            </p:cNvSpPr>
            <p:nvPr/>
          </p:nvSpPr>
          <p:spPr bwMode="auto">
            <a:xfrm>
              <a:off x="3179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1" name="Text Box 19"/>
            <p:cNvSpPr txBox="1">
              <a:spLocks noChangeArrowheads="1"/>
            </p:cNvSpPr>
            <p:nvPr/>
          </p:nvSpPr>
          <p:spPr bwMode="auto">
            <a:xfrm>
              <a:off x="4532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2" name="Text Box 20"/>
            <p:cNvSpPr txBox="1">
              <a:spLocks noChangeArrowheads="1"/>
            </p:cNvSpPr>
            <p:nvPr/>
          </p:nvSpPr>
          <p:spPr bwMode="auto">
            <a:xfrm>
              <a:off x="3517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21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3" name="Text Box 21"/>
            <p:cNvSpPr txBox="1">
              <a:spLocks noChangeArrowheads="1"/>
            </p:cNvSpPr>
            <p:nvPr/>
          </p:nvSpPr>
          <p:spPr bwMode="auto">
            <a:xfrm>
              <a:off x="3856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4" name="Text Box 22"/>
            <p:cNvSpPr txBox="1">
              <a:spLocks noChangeArrowheads="1"/>
            </p:cNvSpPr>
            <p:nvPr/>
          </p:nvSpPr>
          <p:spPr bwMode="auto">
            <a:xfrm>
              <a:off x="4194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5" name="Text Box 23"/>
            <p:cNvSpPr txBox="1">
              <a:spLocks noChangeArrowheads="1"/>
            </p:cNvSpPr>
            <p:nvPr/>
          </p:nvSpPr>
          <p:spPr bwMode="auto">
            <a:xfrm>
              <a:off x="4870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86" name="Text Box 24"/>
            <p:cNvSpPr txBox="1">
              <a:spLocks noChangeArrowheads="1"/>
            </p:cNvSpPr>
            <p:nvPr/>
          </p:nvSpPr>
          <p:spPr bwMode="auto">
            <a:xfrm>
              <a:off x="5209" y="24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435350" y="5181600"/>
            <a:ext cx="4295775" cy="0"/>
            <a:chOff x="2164" y="3458"/>
            <a:chExt cx="2706" cy="0"/>
          </a:xfrm>
        </p:grpSpPr>
        <p:sp>
          <p:nvSpPr>
            <p:cNvPr id="59468" name="Text Box 26"/>
            <p:cNvSpPr txBox="1">
              <a:spLocks noChangeArrowheads="1"/>
            </p:cNvSpPr>
            <p:nvPr/>
          </p:nvSpPr>
          <p:spPr bwMode="auto">
            <a:xfrm>
              <a:off x="4194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Mn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9" name="Text Box 27"/>
            <p:cNvSpPr txBox="1">
              <a:spLocks noChangeArrowheads="1"/>
            </p:cNvSpPr>
            <p:nvPr/>
          </p:nvSpPr>
          <p:spPr bwMode="auto">
            <a:xfrm>
              <a:off x="2164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Cu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0" name="Text Box 28"/>
            <p:cNvSpPr txBox="1">
              <a:spLocks noChangeArrowheads="1"/>
            </p:cNvSpPr>
            <p:nvPr/>
          </p:nvSpPr>
          <p:spPr bwMode="auto">
            <a:xfrm>
              <a:off x="3179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Ga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1" name="Text Box 29"/>
            <p:cNvSpPr txBox="1">
              <a:spLocks noChangeArrowheads="1"/>
            </p:cNvSpPr>
            <p:nvPr/>
          </p:nvSpPr>
          <p:spPr bwMode="auto">
            <a:xfrm>
              <a:off x="3856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La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2" name="Text Box 30"/>
            <p:cNvSpPr txBox="1">
              <a:spLocks noChangeArrowheads="1"/>
            </p:cNvSpPr>
            <p:nvPr/>
          </p:nvSpPr>
          <p:spPr bwMode="auto">
            <a:xfrm>
              <a:off x="4870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Sm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3" name="Text Box 31"/>
            <p:cNvSpPr txBox="1">
              <a:spLocks noChangeArrowheads="1"/>
            </p:cNvSpPr>
            <p:nvPr/>
          </p:nvSpPr>
          <p:spPr bwMode="auto">
            <a:xfrm>
              <a:off x="2502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Cr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4" name="Text Box 32"/>
            <p:cNvSpPr txBox="1">
              <a:spLocks noChangeArrowheads="1"/>
            </p:cNvSpPr>
            <p:nvPr/>
          </p:nvSpPr>
          <p:spPr bwMode="auto">
            <a:xfrm>
              <a:off x="2841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Fe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5" name="Text Box 33"/>
            <p:cNvSpPr txBox="1">
              <a:spLocks noChangeArrowheads="1"/>
            </p:cNvSpPr>
            <p:nvPr/>
          </p:nvSpPr>
          <p:spPr bwMode="auto">
            <a:xfrm>
              <a:off x="3517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Hf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76" name="Text Box 34"/>
            <p:cNvSpPr txBox="1">
              <a:spLocks noChangeArrowheads="1"/>
            </p:cNvSpPr>
            <p:nvPr/>
          </p:nvSpPr>
          <p:spPr bwMode="auto">
            <a:xfrm>
              <a:off x="4532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Sc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3435350" y="5468938"/>
            <a:ext cx="4295775" cy="0"/>
            <a:chOff x="2164" y="3679"/>
            <a:chExt cx="2706" cy="0"/>
          </a:xfrm>
        </p:grpSpPr>
        <p:sp>
          <p:nvSpPr>
            <p:cNvPr id="59459" name="Text Box 36"/>
            <p:cNvSpPr txBox="1">
              <a:spLocks noChangeArrowheads="1"/>
            </p:cNvSpPr>
            <p:nvPr/>
          </p:nvSpPr>
          <p:spPr bwMode="auto">
            <a:xfrm>
              <a:off x="4194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2.5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0" name="Text Box 37"/>
            <p:cNvSpPr txBox="1">
              <a:spLocks noChangeArrowheads="1"/>
            </p:cNvSpPr>
            <p:nvPr/>
          </p:nvSpPr>
          <p:spPr bwMode="auto">
            <a:xfrm>
              <a:off x="2164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6.5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1" name="Text Box 38"/>
            <p:cNvSpPr txBox="1">
              <a:spLocks noChangeArrowheads="1"/>
            </p:cNvSpPr>
            <p:nvPr/>
          </p:nvSpPr>
          <p:spPr bwMode="auto">
            <a:xfrm>
              <a:off x="3179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4.5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2" name="Text Box 39"/>
            <p:cNvSpPr txBox="1">
              <a:spLocks noChangeArrowheads="1"/>
            </p:cNvSpPr>
            <p:nvPr/>
          </p:nvSpPr>
          <p:spPr bwMode="auto">
            <a:xfrm>
              <a:off x="3856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3" name="Text Box 40"/>
            <p:cNvSpPr txBox="1">
              <a:spLocks noChangeArrowheads="1"/>
            </p:cNvSpPr>
            <p:nvPr/>
          </p:nvSpPr>
          <p:spPr bwMode="auto">
            <a:xfrm>
              <a:off x="4870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12.5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4" name="Text Box 41"/>
            <p:cNvSpPr txBox="1">
              <a:spLocks noChangeArrowheads="1"/>
            </p:cNvSpPr>
            <p:nvPr/>
          </p:nvSpPr>
          <p:spPr bwMode="auto">
            <a:xfrm>
              <a:off x="2502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1.8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5" name="Text Box 42"/>
            <p:cNvSpPr txBox="1">
              <a:spLocks noChangeArrowheads="1"/>
            </p:cNvSpPr>
            <p:nvPr/>
          </p:nvSpPr>
          <p:spPr bwMode="auto">
            <a:xfrm>
              <a:off x="2841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3.5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6" name="Text Box 43"/>
            <p:cNvSpPr txBox="1">
              <a:spLocks noChangeArrowheads="1"/>
            </p:cNvSpPr>
            <p:nvPr/>
          </p:nvSpPr>
          <p:spPr bwMode="auto">
            <a:xfrm>
              <a:off x="3517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67" name="Text Box 44"/>
            <p:cNvSpPr txBox="1">
              <a:spLocks noChangeArrowheads="1"/>
            </p:cNvSpPr>
            <p:nvPr/>
          </p:nvSpPr>
          <p:spPr bwMode="auto">
            <a:xfrm>
              <a:off x="4532" y="367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6.5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8109" name="Text Box 45"/>
          <p:cNvSpPr txBox="1">
            <a:spLocks noChangeArrowheads="1"/>
          </p:cNvSpPr>
          <p:nvPr/>
        </p:nvSpPr>
        <p:spPr bwMode="auto">
          <a:xfrm>
            <a:off x="1881188" y="3048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500" b="1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spectrographic</a:t>
            </a:r>
            <a:r>
              <a:rPr lang="en-US" sz="25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analysis</a:t>
            </a:r>
            <a:endParaRPr lang="en-US" b="1">
              <a:solidFill>
                <a:srgbClr val="CC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110" name="Text Box 46"/>
          <p:cNvSpPr txBox="1">
            <a:spLocks noChangeArrowheads="1"/>
          </p:cNvSpPr>
          <p:nvPr/>
        </p:nvSpPr>
        <p:spPr bwMode="auto">
          <a:xfrm>
            <a:off x="2103438" y="48006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5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neutron activation analysis</a:t>
            </a:r>
            <a:endParaRPr lang="en-US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1466850" y="3398838"/>
            <a:ext cx="1073150" cy="0"/>
            <a:chOff x="924" y="2241"/>
            <a:chExt cx="676" cy="0"/>
          </a:xfrm>
        </p:grpSpPr>
        <p:sp>
          <p:nvSpPr>
            <p:cNvPr id="59457" name="Text Box 48"/>
            <p:cNvSpPr txBox="1">
              <a:spLocks noChangeArrowheads="1"/>
            </p:cNvSpPr>
            <p:nvPr/>
          </p:nvSpPr>
          <p:spPr bwMode="auto">
            <a:xfrm>
              <a:off x="924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elements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58" name="Text Box 49"/>
            <p:cNvSpPr txBox="1">
              <a:spLocks noChangeArrowheads="1"/>
            </p:cNvSpPr>
            <p:nvPr/>
          </p:nvSpPr>
          <p:spPr bwMode="auto">
            <a:xfrm>
              <a:off x="1600" y="224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analyzed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8114" name="Text Box 50"/>
          <p:cNvSpPr txBox="1">
            <a:spLocks noChangeArrowheads="1"/>
          </p:cNvSpPr>
          <p:nvPr/>
        </p:nvSpPr>
        <p:spPr bwMode="auto">
          <a:xfrm>
            <a:off x="1646238" y="3706813"/>
            <a:ext cx="106362" cy="9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coefficient of variation(%)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55"/>
          <p:cNvGrpSpPr>
            <a:grpSpLocks/>
          </p:cNvGrpSpPr>
          <p:nvPr/>
        </p:nvGrpSpPr>
        <p:grpSpPr bwMode="auto">
          <a:xfrm>
            <a:off x="1447800" y="5149850"/>
            <a:ext cx="1073150" cy="0"/>
            <a:chOff x="924" y="3458"/>
            <a:chExt cx="676" cy="0"/>
          </a:xfrm>
        </p:grpSpPr>
        <p:sp>
          <p:nvSpPr>
            <p:cNvPr id="59455" name="Text Box 56"/>
            <p:cNvSpPr txBox="1">
              <a:spLocks noChangeArrowheads="1"/>
            </p:cNvSpPr>
            <p:nvPr/>
          </p:nvSpPr>
          <p:spPr bwMode="auto">
            <a:xfrm>
              <a:off x="1600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analyzed</a:t>
              </a:r>
              <a:endParaRPr 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56" name="Text Box 57"/>
            <p:cNvSpPr txBox="1">
              <a:spLocks noChangeArrowheads="1"/>
            </p:cNvSpPr>
            <p:nvPr/>
          </p:nvSpPr>
          <p:spPr bwMode="auto">
            <a:xfrm>
              <a:off x="924" y="345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elements</a:t>
              </a:r>
              <a:endParaRPr lang="en-US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609600" y="5835650"/>
            <a:ext cx="1611313" cy="193675"/>
            <a:chOff x="377" y="3910"/>
            <a:chExt cx="1015" cy="122"/>
          </a:xfrm>
        </p:grpSpPr>
        <p:sp>
          <p:nvSpPr>
            <p:cNvPr id="59452" name="Text Box 59"/>
            <p:cNvSpPr txBox="1">
              <a:spLocks noChangeArrowheads="1"/>
            </p:cNvSpPr>
            <p:nvPr/>
          </p:nvSpPr>
          <p:spPr bwMode="auto">
            <a:xfrm>
              <a:off x="1392" y="391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recommended for</a:t>
              </a:r>
              <a:endPara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53" name="Text Box 60"/>
            <p:cNvSpPr txBox="1">
              <a:spLocks noChangeArrowheads="1"/>
            </p:cNvSpPr>
            <p:nvPr/>
          </p:nvSpPr>
          <p:spPr bwMode="auto">
            <a:xfrm>
              <a:off x="377" y="392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elements</a:t>
              </a:r>
              <a:endPara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54" name="Text Box 61"/>
            <p:cNvSpPr txBox="1">
              <a:spLocks noChangeArrowheads="1"/>
            </p:cNvSpPr>
            <p:nvPr/>
          </p:nvSpPr>
          <p:spPr bwMode="auto">
            <a:xfrm>
              <a:off x="1392" y="403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characterization</a:t>
              </a:r>
              <a:endPara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8126" name="Text Box 62"/>
          <p:cNvSpPr txBox="1">
            <a:spLocks noChangeArrowheads="1"/>
          </p:cNvSpPr>
          <p:nvPr/>
        </p:nvSpPr>
        <p:spPr bwMode="auto">
          <a:xfrm>
            <a:off x="4606925" y="58356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3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Mn, Cr, Hf, Sc, Fe</a:t>
            </a:r>
            <a:endParaRPr lang="en-US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127" name="Text Box 63"/>
          <p:cNvSpPr txBox="1">
            <a:spLocks noChangeArrowheads="1"/>
          </p:cNvSpPr>
          <p:nvPr/>
        </p:nvSpPr>
        <p:spPr bwMode="auto">
          <a:xfrm>
            <a:off x="733425" y="6553200"/>
            <a:ext cx="7778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5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Tagging: silver</a:t>
            </a:r>
            <a:endParaRPr lang="en-US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128" name="Text Box 64"/>
          <p:cNvSpPr txBox="1">
            <a:spLocks noChangeArrowheads="1"/>
          </p:cNvSpPr>
          <p:nvPr/>
        </p:nvSpPr>
        <p:spPr bwMode="auto">
          <a:xfrm>
            <a:off x="1646238" y="546576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7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coefficient of variation(%)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511175" y="814388"/>
            <a:ext cx="8023225" cy="1928812"/>
            <a:chOff x="370" y="513"/>
            <a:chExt cx="5054" cy="1215"/>
          </a:xfrm>
        </p:grpSpPr>
        <p:sp>
          <p:nvSpPr>
            <p:cNvPr id="59420" name="Text Box 66"/>
            <p:cNvSpPr txBox="1">
              <a:spLocks noChangeArrowheads="1"/>
            </p:cNvSpPr>
            <p:nvPr/>
          </p:nvSpPr>
          <p:spPr bwMode="auto">
            <a:xfrm>
              <a:off x="5399" y="796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Titanium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" name="Group 67"/>
            <p:cNvGrpSpPr>
              <a:grpSpLocks/>
            </p:cNvGrpSpPr>
            <p:nvPr/>
          </p:nvGrpSpPr>
          <p:grpSpPr bwMode="auto">
            <a:xfrm>
              <a:off x="4356" y="589"/>
              <a:ext cx="82" cy="975"/>
              <a:chOff x="4356" y="589"/>
              <a:chExt cx="82" cy="975"/>
            </a:xfrm>
          </p:grpSpPr>
          <p:sp>
            <p:nvSpPr>
              <p:cNvPr id="59447" name="Text Box 68"/>
              <p:cNvSpPr txBox="1">
                <a:spLocks noChangeArrowheads="1"/>
              </p:cNvSpPr>
              <p:nvPr/>
            </p:nvSpPr>
            <p:spPr bwMode="auto">
              <a:xfrm>
                <a:off x="4420" y="79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9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Samarium</a:t>
                </a:r>
                <a:endParaRPr lang="en-US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48" name="Text Box 69"/>
              <p:cNvSpPr txBox="1">
                <a:spLocks noChangeArrowheads="1"/>
              </p:cNvSpPr>
              <p:nvPr/>
            </p:nvSpPr>
            <p:spPr bwMode="auto">
              <a:xfrm>
                <a:off x="4438" y="102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900" b="1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Scandium</a:t>
                </a:r>
                <a:endParaRPr lang="en-US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49" name="Text Box 70"/>
              <p:cNvSpPr txBox="1">
                <a:spLocks noChangeArrowheads="1"/>
              </p:cNvSpPr>
              <p:nvPr/>
            </p:nvSpPr>
            <p:spPr bwMode="auto">
              <a:xfrm>
                <a:off x="4356" y="132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9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Silicon</a:t>
                </a:r>
                <a:endPara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50" name="Text Box 71"/>
              <p:cNvSpPr txBox="1">
                <a:spLocks noChangeArrowheads="1"/>
              </p:cNvSpPr>
              <p:nvPr/>
            </p:nvSpPr>
            <p:spPr bwMode="auto">
              <a:xfrm>
                <a:off x="4405" y="15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9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Sodium</a:t>
                </a:r>
                <a:endParaRPr lang="en-US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51" name="Text Box 72"/>
              <p:cNvSpPr txBox="1">
                <a:spLocks noChangeArrowheads="1"/>
              </p:cNvSpPr>
              <p:nvPr/>
            </p:nvSpPr>
            <p:spPr bwMode="auto">
              <a:xfrm>
                <a:off x="4426" y="58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9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Potassium</a:t>
                </a:r>
                <a:endParaRPr lang="en-US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9422" name="Text Box 73"/>
            <p:cNvSpPr txBox="1">
              <a:spLocks noChangeArrowheads="1"/>
            </p:cNvSpPr>
            <p:nvPr/>
          </p:nvSpPr>
          <p:spPr bwMode="auto">
            <a:xfrm>
              <a:off x="5174" y="60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Tin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3" name="Text Box 74"/>
            <p:cNvSpPr txBox="1">
              <a:spLocks noChangeArrowheads="1"/>
            </p:cNvSpPr>
            <p:nvPr/>
          </p:nvSpPr>
          <p:spPr bwMode="auto">
            <a:xfrm>
              <a:off x="5424" y="10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Vanadium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4" name="Text Box 75"/>
            <p:cNvSpPr txBox="1">
              <a:spLocks noChangeArrowheads="1"/>
            </p:cNvSpPr>
            <p:nvPr/>
          </p:nvSpPr>
          <p:spPr bwMode="auto">
            <a:xfrm>
              <a:off x="5424" y="1344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3333CC"/>
                  </a:solidFill>
                  <a:latin typeface="Times New Roman" pitchFamily="18" charset="0"/>
                  <a:cs typeface="Times New Roman" pitchFamily="18" charset="0"/>
                </a:rPr>
                <a:t>Ytterbium</a:t>
              </a:r>
              <a:endPara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5" name="Text Box 76"/>
            <p:cNvSpPr txBox="1">
              <a:spLocks noChangeArrowheads="1"/>
            </p:cNvSpPr>
            <p:nvPr/>
          </p:nvSpPr>
          <p:spPr bwMode="auto">
            <a:xfrm>
              <a:off x="5223" y="1584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Zinc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6" name="Text Box 77"/>
            <p:cNvSpPr txBox="1">
              <a:spLocks noChangeArrowheads="1"/>
            </p:cNvSpPr>
            <p:nvPr/>
          </p:nvSpPr>
          <p:spPr bwMode="auto">
            <a:xfrm>
              <a:off x="5378" y="172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Zirconium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7" name="Text Box 78"/>
            <p:cNvSpPr txBox="1">
              <a:spLocks noChangeArrowheads="1"/>
            </p:cNvSpPr>
            <p:nvPr/>
          </p:nvSpPr>
          <p:spPr bwMode="auto">
            <a:xfrm>
              <a:off x="3408" y="101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Manganese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8" name="Text Box 79"/>
            <p:cNvSpPr txBox="1">
              <a:spLocks noChangeArrowheads="1"/>
            </p:cNvSpPr>
            <p:nvPr/>
          </p:nvSpPr>
          <p:spPr bwMode="auto">
            <a:xfrm>
              <a:off x="3264" y="132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Nickel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29" name="Text Box 80"/>
            <p:cNvSpPr txBox="1">
              <a:spLocks noChangeArrowheads="1"/>
            </p:cNvSpPr>
            <p:nvPr/>
          </p:nvSpPr>
          <p:spPr bwMode="auto">
            <a:xfrm>
              <a:off x="3355" y="75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Magnesium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0" name="Text Box 81"/>
            <p:cNvSpPr txBox="1">
              <a:spLocks noChangeArrowheads="1"/>
            </p:cNvSpPr>
            <p:nvPr/>
          </p:nvSpPr>
          <p:spPr bwMode="auto">
            <a:xfrm>
              <a:off x="3264" y="52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9966FF"/>
                  </a:solidFill>
                  <a:latin typeface="Times New Roman" pitchFamily="18" charset="0"/>
                  <a:cs typeface="Times New Roman" pitchFamily="18" charset="0"/>
                </a:rPr>
                <a:t>Lutetium</a:t>
              </a:r>
              <a:endParaRPr lang="en-US" b="1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1" name="Text Box 82"/>
            <p:cNvSpPr txBox="1">
              <a:spLocks noChangeArrowheads="1"/>
            </p:cNvSpPr>
            <p:nvPr/>
          </p:nvSpPr>
          <p:spPr bwMode="auto">
            <a:xfrm>
              <a:off x="2091" y="10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Iron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2" name="Text Box 83"/>
            <p:cNvSpPr txBox="1">
              <a:spLocks noChangeArrowheads="1"/>
            </p:cNvSpPr>
            <p:nvPr/>
          </p:nvSpPr>
          <p:spPr bwMode="auto">
            <a:xfrm>
              <a:off x="2348" y="130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Lanthanum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3" name="Text Box 84"/>
            <p:cNvSpPr txBox="1">
              <a:spLocks noChangeArrowheads="1"/>
            </p:cNvSpPr>
            <p:nvPr/>
          </p:nvSpPr>
          <p:spPr bwMode="auto">
            <a:xfrm>
              <a:off x="2122" y="152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Lead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4" name="Text Box 85"/>
            <p:cNvSpPr txBox="1">
              <a:spLocks noChangeArrowheads="1"/>
            </p:cNvSpPr>
            <p:nvPr/>
          </p:nvSpPr>
          <p:spPr bwMode="auto">
            <a:xfrm>
              <a:off x="2228" y="776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9966FF"/>
                  </a:solidFill>
                  <a:latin typeface="Times New Roman" pitchFamily="18" charset="0"/>
                  <a:cs typeface="Times New Roman" pitchFamily="18" charset="0"/>
                </a:rPr>
                <a:t>Hafnium</a:t>
              </a:r>
              <a:endParaRPr lang="en-US" b="1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5" name="Text Box 86"/>
            <p:cNvSpPr txBox="1">
              <a:spLocks noChangeArrowheads="1"/>
            </p:cNvSpPr>
            <p:nvPr/>
          </p:nvSpPr>
          <p:spPr bwMode="auto">
            <a:xfrm>
              <a:off x="1393" y="103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Chromium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6" name="Text Box 87"/>
            <p:cNvSpPr txBox="1">
              <a:spLocks noChangeArrowheads="1"/>
            </p:cNvSpPr>
            <p:nvPr/>
          </p:nvSpPr>
          <p:spPr bwMode="auto">
            <a:xfrm>
              <a:off x="1269" y="128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Cobalt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7" name="Text Box 88"/>
            <p:cNvSpPr txBox="1">
              <a:spLocks noChangeArrowheads="1"/>
            </p:cNvSpPr>
            <p:nvPr/>
          </p:nvSpPr>
          <p:spPr bwMode="auto">
            <a:xfrm>
              <a:off x="1312" y="152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Copper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8" name="Text Box 89"/>
            <p:cNvSpPr txBox="1">
              <a:spLocks noChangeArrowheads="1"/>
            </p:cNvSpPr>
            <p:nvPr/>
          </p:nvSpPr>
          <p:spPr bwMode="auto">
            <a:xfrm>
              <a:off x="1283" y="76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Cerium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39" name="Text Box 90"/>
            <p:cNvSpPr txBox="1">
              <a:spLocks noChangeArrowheads="1"/>
            </p:cNvSpPr>
            <p:nvPr/>
          </p:nvSpPr>
          <p:spPr bwMode="auto">
            <a:xfrm>
              <a:off x="528" y="1024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Beryllium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40" name="Text Box 91"/>
            <p:cNvSpPr txBox="1">
              <a:spLocks noChangeArrowheads="1"/>
            </p:cNvSpPr>
            <p:nvPr/>
          </p:nvSpPr>
          <p:spPr bwMode="auto">
            <a:xfrm>
              <a:off x="370" y="128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Boron</a:t>
              </a:r>
              <a:endParaRPr lang="en-US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41" name="Text Box 92"/>
            <p:cNvSpPr txBox="1">
              <a:spLocks noChangeArrowheads="1"/>
            </p:cNvSpPr>
            <p:nvPr/>
          </p:nvSpPr>
          <p:spPr bwMode="auto">
            <a:xfrm>
              <a:off x="456" y="152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Bismuth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42" name="Text Box 93"/>
            <p:cNvSpPr txBox="1">
              <a:spLocks noChangeArrowheads="1"/>
            </p:cNvSpPr>
            <p:nvPr/>
          </p:nvSpPr>
          <p:spPr bwMode="auto">
            <a:xfrm>
              <a:off x="443" y="75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Arsenic</a:t>
              </a:r>
              <a:endParaRPr lang="en-US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43" name="Text Box 94"/>
            <p:cNvSpPr txBox="1">
              <a:spLocks noChangeArrowheads="1"/>
            </p:cNvSpPr>
            <p:nvPr/>
          </p:nvSpPr>
          <p:spPr bwMode="auto">
            <a:xfrm>
              <a:off x="491" y="5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Antimony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44" name="Text Box 95"/>
            <p:cNvSpPr txBox="1">
              <a:spLocks noChangeArrowheads="1"/>
            </p:cNvSpPr>
            <p:nvPr/>
          </p:nvSpPr>
          <p:spPr bwMode="auto">
            <a:xfrm>
              <a:off x="1276" y="527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Calcium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45" name="Text Box 96"/>
            <p:cNvSpPr txBox="1">
              <a:spLocks noChangeArrowheads="1"/>
            </p:cNvSpPr>
            <p:nvPr/>
          </p:nvSpPr>
          <p:spPr bwMode="auto">
            <a:xfrm>
              <a:off x="2136" y="52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Gallium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446" name="Text Box 97"/>
            <p:cNvSpPr txBox="1">
              <a:spLocks noChangeArrowheads="1"/>
            </p:cNvSpPr>
            <p:nvPr/>
          </p:nvSpPr>
          <p:spPr bwMode="auto">
            <a:xfrm>
              <a:off x="3919" y="1536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r" eaLnBrk="0" hangingPunct="0"/>
              <a:r>
                <a:rPr lang="en-US" sz="19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Phosphorous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4"/>
          <p:cNvGrpSpPr>
            <a:grpSpLocks/>
          </p:cNvGrpSpPr>
          <p:nvPr/>
        </p:nvGrpSpPr>
        <p:grpSpPr bwMode="auto">
          <a:xfrm>
            <a:off x="533400" y="4108450"/>
            <a:ext cx="6705600" cy="176213"/>
            <a:chOff x="533400" y="4267200"/>
            <a:chExt cx="6705600" cy="176213"/>
          </a:xfrm>
        </p:grpSpPr>
        <p:grpSp>
          <p:nvGrpSpPr>
            <p:cNvPr id="12" name="Group 51"/>
            <p:cNvGrpSpPr>
              <a:grpSpLocks/>
            </p:cNvGrpSpPr>
            <p:nvPr/>
          </p:nvGrpSpPr>
          <p:grpSpPr bwMode="auto">
            <a:xfrm>
              <a:off x="533400" y="4267200"/>
              <a:ext cx="1611313" cy="176213"/>
              <a:chOff x="360" y="2683"/>
              <a:chExt cx="1015" cy="111"/>
            </a:xfrm>
          </p:grpSpPr>
          <p:sp>
            <p:nvSpPr>
              <p:cNvPr id="59417" name="Text Box 52"/>
              <p:cNvSpPr txBox="1">
                <a:spLocks noChangeArrowheads="1"/>
              </p:cNvSpPr>
              <p:nvPr/>
            </p:nvSpPr>
            <p:spPr bwMode="auto">
              <a:xfrm>
                <a:off x="360" y="2683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7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elements</a:t>
                </a:r>
                <a:endParaRPr lang="en-US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18" name="Text Box 53"/>
              <p:cNvSpPr txBox="1">
                <a:spLocks noChangeArrowheads="1"/>
              </p:cNvSpPr>
              <p:nvPr/>
            </p:nvSpPr>
            <p:spPr bwMode="auto">
              <a:xfrm>
                <a:off x="1375" y="2683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7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recommended for</a:t>
                </a:r>
                <a:endParaRPr lang="en-US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19" name="Text Box 54"/>
              <p:cNvSpPr txBox="1">
                <a:spLocks noChangeArrowheads="1"/>
              </p:cNvSpPr>
              <p:nvPr/>
            </p:nvSpPr>
            <p:spPr bwMode="auto">
              <a:xfrm>
                <a:off x="1375" y="279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7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characterization</a:t>
                </a:r>
                <a:endParaRPr lang="en-US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03"/>
            <p:cNvGrpSpPr>
              <a:grpSpLocks/>
            </p:cNvGrpSpPr>
            <p:nvPr/>
          </p:nvGrpSpPr>
          <p:grpSpPr bwMode="auto">
            <a:xfrm>
              <a:off x="4606925" y="4343400"/>
              <a:ext cx="2632075" cy="76200"/>
              <a:chOff x="4606925" y="4343400"/>
              <a:chExt cx="2632075" cy="76200"/>
            </a:xfrm>
          </p:grpSpPr>
          <p:sp>
            <p:nvSpPr>
              <p:cNvPr id="59415" name="Text Box 99"/>
              <p:cNvSpPr txBox="1">
                <a:spLocks noChangeArrowheads="1"/>
              </p:cNvSpPr>
              <p:nvPr/>
            </p:nvSpPr>
            <p:spPr bwMode="auto">
              <a:xfrm>
                <a:off x="4606925" y="4343400"/>
                <a:ext cx="0" cy="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3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Ni, Cr, B, Mn, Fe</a:t>
                </a:r>
                <a:endParaRPr lang="en-US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416" name="Text Box 100"/>
              <p:cNvSpPr txBox="1">
                <a:spLocks noChangeArrowheads="1"/>
              </p:cNvSpPr>
              <p:nvPr/>
            </p:nvSpPr>
            <p:spPr bwMode="auto">
              <a:xfrm>
                <a:off x="7239000" y="4419600"/>
                <a:ext cx="0" cy="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13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 order of discrimination potential</a:t>
                </a:r>
                <a:endPara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8165" name="Text Box 101"/>
          <p:cNvSpPr txBox="1">
            <a:spLocks noChangeArrowheads="1"/>
          </p:cNvSpPr>
          <p:nvPr/>
        </p:nvSpPr>
        <p:spPr bwMode="auto">
          <a:xfrm flipH="1">
            <a:off x="7239000" y="5835650"/>
            <a:ext cx="762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in order of discrimination potential</a:t>
            </a:r>
            <a:endParaRPr lang="en-US" sz="32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411" name="Text Box 102"/>
          <p:cNvSpPr txBox="1">
            <a:spLocks noChangeArrowheads="1"/>
          </p:cNvSpPr>
          <p:nvPr/>
        </p:nvSpPr>
        <p:spPr bwMode="auto">
          <a:xfrm>
            <a:off x="8670925" y="65182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9" name="Text Box 10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724775" y="6415088"/>
            <a:ext cx="126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8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8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8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88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8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8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8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8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8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8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1" dur="1000"/>
                                        <p:tgtEl>
                                          <p:spTgt spid="8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109" grpId="0"/>
      <p:bldP spid="88110" grpId="0"/>
      <p:bldP spid="88114" grpId="0"/>
      <p:bldP spid="88126" grpId="0"/>
      <p:bldP spid="88127" grpId="0"/>
      <p:bldP spid="88128" grpId="0"/>
      <p:bldP spid="88165" grpId="0"/>
      <p:bldP spid="718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76200"/>
            <a:ext cx="8883650" cy="6691313"/>
            <a:chOff x="152400" y="76200"/>
            <a:chExt cx="8883650" cy="6691313"/>
          </a:xfrm>
        </p:grpSpPr>
        <p:pic>
          <p:nvPicPr>
            <p:cNvPr id="60419" name="Picture 2" descr="scan0045"/>
            <p:cNvPicPr>
              <a:picLocks noChangeAspect="1" noChangeArrowheads="1"/>
            </p:cNvPicPr>
            <p:nvPr/>
          </p:nvPicPr>
          <p:blipFill>
            <a:blip r:embed="rId3" cstate="print">
              <a:lum contrast="30000"/>
            </a:blip>
            <a:srcRect/>
            <a:stretch>
              <a:fillRect/>
            </a:stretch>
          </p:blipFill>
          <p:spPr bwMode="auto">
            <a:xfrm>
              <a:off x="152400" y="76200"/>
              <a:ext cx="8839200" cy="662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0" name="Text Box 11"/>
            <p:cNvSpPr txBox="1">
              <a:spLocks noChangeArrowheads="1"/>
            </p:cNvSpPr>
            <p:nvPr/>
          </p:nvSpPr>
          <p:spPr bwMode="auto">
            <a:xfrm>
              <a:off x="7924800" y="6400800"/>
              <a:ext cx="1111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Times New Roman" pitchFamily="18" charset="0"/>
                </a:rPr>
                <a:t>ranbsingh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6"/>
          <p:cNvSpPr txBox="1">
            <a:spLocks noChangeArrowheads="1"/>
          </p:cNvSpPr>
          <p:nvPr/>
        </p:nvSpPr>
        <p:spPr bwMode="auto">
          <a:xfrm>
            <a:off x="9128125" y="68468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1" name="Text Box 102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832725" y="64008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ranbsingh</a:t>
            </a:r>
          </a:p>
        </p:txBody>
      </p:sp>
      <p:sp>
        <p:nvSpPr>
          <p:cNvPr id="43012" name="Text Box 1028"/>
          <p:cNvSpPr txBox="1">
            <a:spLocks noChangeArrowheads="1"/>
          </p:cNvSpPr>
          <p:nvPr/>
        </p:nvSpPr>
        <p:spPr bwMode="auto">
          <a:xfrm>
            <a:off x="1260475" y="381000"/>
            <a:ext cx="49879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Objects (material)</a:t>
            </a:r>
          </a:p>
        </p:txBody>
      </p:sp>
      <p:sp>
        <p:nvSpPr>
          <p:cNvPr id="59397" name="Text Box 1029"/>
          <p:cNvSpPr txBox="1">
            <a:spLocks noChangeArrowheads="1"/>
          </p:cNvSpPr>
          <p:nvPr/>
        </p:nvSpPr>
        <p:spPr bwMode="auto">
          <a:xfrm>
            <a:off x="233363" y="1143000"/>
            <a:ext cx="22606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4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Natural</a:t>
            </a:r>
          </a:p>
        </p:txBody>
      </p:sp>
      <p:sp>
        <p:nvSpPr>
          <p:cNvPr id="59399" name="Text Box 1031"/>
          <p:cNvSpPr txBox="1">
            <a:spLocks noChangeArrowheads="1"/>
          </p:cNvSpPr>
          <p:nvPr/>
        </p:nvSpPr>
        <p:spPr bwMode="auto">
          <a:xfrm>
            <a:off x="1147763" y="1951038"/>
            <a:ext cx="5630862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65000"/>
              </a:lnSpc>
            </a:pPr>
            <a:r>
              <a:rPr lang="en-US" sz="280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* major and minor constituents</a:t>
            </a:r>
          </a:p>
          <a:p>
            <a:pPr>
              <a:lnSpc>
                <a:spcPct val="65000"/>
              </a:lnSpc>
            </a:pPr>
            <a:r>
              <a:rPr lang="en-US" sz="280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   controlled by nature </a:t>
            </a:r>
            <a:r>
              <a:rPr lang="en-US" b="1" i="1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(within specific range)</a:t>
            </a:r>
            <a:r>
              <a:rPr lang="en-US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9400" name="Text Box 1032"/>
          <p:cNvSpPr txBox="1">
            <a:spLocks noChangeArrowheads="1"/>
          </p:cNvSpPr>
          <p:nvPr/>
        </p:nvSpPr>
        <p:spPr bwMode="auto">
          <a:xfrm>
            <a:off x="1165225" y="2566988"/>
            <a:ext cx="52117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trace constituents vary at random</a:t>
            </a:r>
          </a:p>
        </p:txBody>
      </p:sp>
      <p:sp>
        <p:nvSpPr>
          <p:cNvPr id="59401" name="Text Box 1033"/>
          <p:cNvSpPr txBox="1">
            <a:spLocks noChangeArrowheads="1"/>
          </p:cNvSpPr>
          <p:nvPr/>
        </p:nvSpPr>
        <p:spPr bwMode="auto">
          <a:xfrm>
            <a:off x="1147763" y="3100388"/>
            <a:ext cx="67770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change with time (environment, source etc.)</a:t>
            </a:r>
          </a:p>
        </p:txBody>
      </p:sp>
      <p:sp>
        <p:nvSpPr>
          <p:cNvPr id="43017" name="Text Box 1034"/>
          <p:cNvSpPr txBox="1">
            <a:spLocks noChangeArrowheads="1"/>
          </p:cNvSpPr>
          <p:nvPr/>
        </p:nvSpPr>
        <p:spPr bwMode="auto">
          <a:xfrm>
            <a:off x="974725" y="45608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8" name="Text Box 1036"/>
          <p:cNvSpPr txBox="1">
            <a:spLocks noChangeArrowheads="1"/>
          </p:cNvSpPr>
          <p:nvPr/>
        </p:nvSpPr>
        <p:spPr bwMode="auto">
          <a:xfrm>
            <a:off x="1660525" y="57038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8" name="Text Box 1030"/>
          <p:cNvSpPr txBox="1">
            <a:spLocks noChangeArrowheads="1"/>
          </p:cNvSpPr>
          <p:nvPr/>
        </p:nvSpPr>
        <p:spPr bwMode="auto">
          <a:xfrm>
            <a:off x="125413" y="3581400"/>
            <a:ext cx="38496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4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Manufactured</a:t>
            </a:r>
          </a:p>
        </p:txBody>
      </p:sp>
      <p:sp>
        <p:nvSpPr>
          <p:cNvPr id="59403" name="Text Box 1035"/>
          <p:cNvSpPr txBox="1">
            <a:spLocks noChangeArrowheads="1"/>
          </p:cNvSpPr>
          <p:nvPr/>
        </p:nvSpPr>
        <p:spPr bwMode="auto">
          <a:xfrm>
            <a:off x="1062038" y="4381500"/>
            <a:ext cx="655796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65000"/>
              </a:lnSpc>
            </a:pPr>
            <a:r>
              <a:rPr lang="en-US" sz="280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major and minor constituents</a:t>
            </a:r>
          </a:p>
          <a:p>
            <a:pPr>
              <a:lnSpc>
                <a:spcPct val="65000"/>
              </a:lnSpc>
            </a:pP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controlled by manufacturer </a:t>
            </a:r>
            <a:r>
              <a: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(within specific range)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9405" name="Text Box 1037"/>
          <p:cNvSpPr txBox="1">
            <a:spLocks noChangeArrowheads="1"/>
          </p:cNvSpPr>
          <p:nvPr/>
        </p:nvSpPr>
        <p:spPr bwMode="auto">
          <a:xfrm>
            <a:off x="1019175" y="5119688"/>
            <a:ext cx="5213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trace constituents vary at random</a:t>
            </a:r>
          </a:p>
        </p:txBody>
      </p:sp>
      <p:sp>
        <p:nvSpPr>
          <p:cNvPr id="59406" name="Text Box 1038"/>
          <p:cNvSpPr txBox="1">
            <a:spLocks noChangeArrowheads="1"/>
          </p:cNvSpPr>
          <p:nvPr/>
        </p:nvSpPr>
        <p:spPr bwMode="auto">
          <a:xfrm>
            <a:off x="973138" y="5729288"/>
            <a:ext cx="5875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bulk production and wide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utoUpdateAnimBg="0"/>
      <p:bldP spid="59399" grpId="0" autoUpdateAnimBg="0"/>
      <p:bldP spid="59400" grpId="0" autoUpdateAnimBg="0"/>
      <p:bldP spid="59401" grpId="0" autoUpdateAnimBg="0"/>
      <p:bldP spid="59398" grpId="0" autoUpdateAnimBg="0"/>
      <p:bldP spid="59403" grpId="0" autoUpdateAnimBg="0"/>
      <p:bldP spid="59405" grpId="0" autoUpdateAnimBg="0"/>
      <p:bldP spid="5940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" y="223838"/>
            <a:ext cx="8915400" cy="6292850"/>
            <a:chOff x="48" y="141"/>
            <a:chExt cx="5616" cy="3964"/>
          </a:xfrm>
        </p:grpSpPr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432" y="141"/>
            <a:ext cx="4128" cy="3964"/>
          </p:xfrm>
          <a:graphic>
            <a:graphicData uri="http://schemas.openxmlformats.org/presentationml/2006/ole">
              <p:oleObj spid="_x0000_s3074" name="Photo Editor Photo" r:id="rId4" imgW="13022493" imgH="19300344" progId="">
                <p:embed/>
              </p:oleObj>
            </a:graphicData>
          </a:graphic>
        </p:graphicFrame>
        <p:sp>
          <p:nvSpPr>
            <p:cNvPr id="3078" name="Text Box 4"/>
            <p:cNvSpPr txBox="1">
              <a:spLocks noChangeArrowheads="1"/>
            </p:cNvSpPr>
            <p:nvPr/>
          </p:nvSpPr>
          <p:spPr bwMode="auto">
            <a:xfrm rot="-5400000">
              <a:off x="-1282" y="1761"/>
              <a:ext cx="302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Times New Roman" pitchFamily="18" charset="0"/>
                </a:rPr>
                <a:t>Source - type   classification</a:t>
              </a:r>
            </a:p>
          </p:txBody>
        </p:sp>
        <p:sp>
          <p:nvSpPr>
            <p:cNvPr id="3079" name="Text Box 5"/>
            <p:cNvSpPr txBox="1">
              <a:spLocks noChangeArrowheads="1"/>
            </p:cNvSpPr>
            <p:nvPr/>
          </p:nvSpPr>
          <p:spPr bwMode="auto">
            <a:xfrm rot="-5529357">
              <a:off x="315" y="2954"/>
              <a:ext cx="48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imes New Roman" pitchFamily="18" charset="0"/>
                </a:rPr>
                <a:t>Ca/Fe</a:t>
              </a:r>
            </a:p>
          </p:txBody>
        </p:sp>
        <p:sp>
          <p:nvSpPr>
            <p:cNvPr id="3080" name="Text Box 6"/>
            <p:cNvSpPr txBox="1">
              <a:spLocks noChangeArrowheads="1"/>
            </p:cNvSpPr>
            <p:nvPr/>
          </p:nvSpPr>
          <p:spPr bwMode="auto">
            <a:xfrm>
              <a:off x="1200" y="590"/>
              <a:ext cx="23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imes New Roman" pitchFamily="18" charset="0"/>
                </a:rPr>
                <a:t>Ca</a:t>
              </a:r>
            </a:p>
          </p:txBody>
        </p:sp>
        <p:sp>
          <p:nvSpPr>
            <p:cNvPr id="3081" name="Text Box 7"/>
            <p:cNvSpPr txBox="1">
              <a:spLocks noChangeArrowheads="1"/>
            </p:cNvSpPr>
            <p:nvPr/>
          </p:nvSpPr>
          <p:spPr bwMode="auto">
            <a:xfrm>
              <a:off x="3024" y="480"/>
              <a:ext cx="253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Times New Roman" pitchFamily="18" charset="0"/>
                </a:rPr>
                <a:t>Ca</a:t>
              </a:r>
            </a:p>
          </p:txBody>
        </p:sp>
        <p:sp>
          <p:nvSpPr>
            <p:cNvPr id="3082" name="Text Box 8"/>
            <p:cNvSpPr txBox="1">
              <a:spLocks noChangeArrowheads="1"/>
            </p:cNvSpPr>
            <p:nvPr/>
          </p:nvSpPr>
          <p:spPr bwMode="auto">
            <a:xfrm>
              <a:off x="3744" y="1104"/>
              <a:ext cx="816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SEM</a:t>
              </a:r>
            </a:p>
            <a:p>
              <a:r>
                <a:rPr lang="en-US" sz="1600" b="1">
                  <a:latin typeface="Times New Roman" pitchFamily="18" charset="0"/>
                </a:rPr>
                <a:t>Microprobe</a:t>
              </a:r>
            </a:p>
          </p:txBody>
        </p:sp>
        <p:sp>
          <p:nvSpPr>
            <p:cNvPr id="3083" name="Text Box 9"/>
            <p:cNvSpPr txBox="1">
              <a:spLocks noChangeArrowheads="1"/>
            </p:cNvSpPr>
            <p:nvPr/>
          </p:nvSpPr>
          <p:spPr bwMode="auto">
            <a:xfrm>
              <a:off x="3888" y="1754"/>
              <a:ext cx="49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 New Roman" pitchFamily="18" charset="0"/>
                </a:rPr>
                <a:t>XRF</a:t>
              </a:r>
            </a:p>
          </p:txBody>
        </p:sp>
        <p:graphicFrame>
          <p:nvGraphicFramePr>
            <p:cNvPr id="3075" name="Object 3"/>
            <p:cNvGraphicFramePr>
              <a:graphicFrameLocks noChangeAspect="1"/>
            </p:cNvGraphicFramePr>
            <p:nvPr/>
          </p:nvGraphicFramePr>
          <p:xfrm>
            <a:off x="3792" y="144"/>
            <a:ext cx="1872" cy="956"/>
          </p:xfrm>
          <a:graphic>
            <a:graphicData uri="http://schemas.openxmlformats.org/presentationml/2006/ole">
              <p:oleObj spid="_x0000_s3075" name="Photo Editor Photo" r:id="rId5" imgW="13022493" imgH="19300344" progId="">
                <p:embed/>
              </p:oleObj>
            </a:graphicData>
          </a:graphic>
        </p:graphicFrame>
        <p:sp>
          <p:nvSpPr>
            <p:cNvPr id="3084" name="Text Box 11"/>
            <p:cNvSpPr txBox="1">
              <a:spLocks noChangeArrowheads="1"/>
            </p:cNvSpPr>
            <p:nvPr/>
          </p:nvSpPr>
          <p:spPr bwMode="auto">
            <a:xfrm>
              <a:off x="4608" y="1154"/>
              <a:ext cx="1008" cy="2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i="1">
                  <a:latin typeface="Times New Roman" pitchFamily="18" charset="0"/>
                </a:rPr>
                <a:t>for multivariate statistical techniques</a:t>
              </a:r>
            </a:p>
            <a:p>
              <a:r>
                <a:rPr lang="en-US" sz="1600" b="1">
                  <a:latin typeface="Times New Roman" pitchFamily="18" charset="0"/>
                </a:rPr>
                <a:t>Inductively Coupled Plasma </a:t>
              </a:r>
            </a:p>
            <a:p>
              <a:r>
                <a:rPr lang="en-US" sz="1600" b="1">
                  <a:latin typeface="Times New Roman" pitchFamily="18" charset="0"/>
                </a:rPr>
                <a:t>and Atomic Absorption Spectroscopy </a:t>
              </a:r>
              <a:r>
                <a:rPr lang="en-US" sz="1600" b="1" i="1">
                  <a:latin typeface="Times New Roman" pitchFamily="18" charset="0"/>
                </a:rPr>
                <a:t>used for quantitative determination of</a:t>
              </a:r>
            </a:p>
            <a:p>
              <a:r>
                <a:rPr lang="en-US" sz="1600" b="1">
                  <a:latin typeface="Times New Roman" pitchFamily="18" charset="0"/>
                </a:rPr>
                <a:t>Mn, Fe, Mg, Al, </a:t>
              </a:r>
            </a:p>
            <a:p>
              <a:r>
                <a:rPr lang="en-US" sz="1600" b="1">
                  <a:latin typeface="Times New Roman" pitchFamily="18" charset="0"/>
                </a:rPr>
                <a:t>Sr, and Ba </a:t>
              </a:r>
            </a:p>
            <a:p>
              <a:r>
                <a:rPr lang="en-US" sz="1600" b="1" i="1">
                  <a:latin typeface="Times New Roman" pitchFamily="18" charset="0"/>
                </a:rPr>
                <a:t>in small fragments </a:t>
              </a:r>
            </a:p>
            <a:p>
              <a:r>
                <a:rPr lang="en-US" sz="1600" b="1">
                  <a:latin typeface="Times New Roman" pitchFamily="18" charset="0"/>
                </a:rPr>
                <a:t>(200-500 </a:t>
              </a:r>
              <a:r>
                <a:rPr lang="en-US" sz="1600" b="1">
                  <a:latin typeface="Times New Roman" pitchFamily="18" charset="0"/>
                  <a:cs typeface="Times New Roman" pitchFamily="18" charset="0"/>
                </a:rPr>
                <a:t>µg)</a:t>
              </a:r>
            </a:p>
          </p:txBody>
        </p:sp>
      </p:grp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8007350" y="6537325"/>
            <a:ext cx="1212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" y="152400"/>
            <a:ext cx="8789988" cy="6548438"/>
            <a:chOff x="358775" y="301625"/>
            <a:chExt cx="8789988" cy="6548438"/>
          </a:xfrm>
        </p:grpSpPr>
        <p:sp>
          <p:nvSpPr>
            <p:cNvPr id="61443" name="Text Box 2"/>
            <p:cNvSpPr txBox="1">
              <a:spLocks noChangeArrowheads="1"/>
            </p:cNvSpPr>
            <p:nvPr/>
          </p:nvSpPr>
          <p:spPr bwMode="auto">
            <a:xfrm>
              <a:off x="1582738" y="2667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rgbClr val="FF0000"/>
                  </a:solidFill>
                  <a:latin typeface="Book Antiqua" pitchFamily="18" charset="0"/>
                </a:rPr>
                <a:t>Stomach</a:t>
              </a:r>
              <a:endParaRPr lang="en-US" sz="2400" b="1">
                <a:solidFill>
                  <a:srgbClr val="FF0000"/>
                </a:solidFill>
                <a:latin typeface="Book Antiqua" pitchFamily="18" charset="0"/>
              </a:endParaRPr>
            </a:p>
          </p:txBody>
        </p:sp>
        <p:sp>
          <p:nvSpPr>
            <p:cNvPr id="61444" name="Text Box 3"/>
            <p:cNvSpPr txBox="1">
              <a:spLocks noChangeArrowheads="1"/>
            </p:cNvSpPr>
            <p:nvPr/>
          </p:nvSpPr>
          <p:spPr bwMode="auto">
            <a:xfrm>
              <a:off x="1403350" y="3429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chemeClr val="tx2"/>
                  </a:solidFill>
                  <a:latin typeface="Book Antiqua" pitchFamily="18" charset="0"/>
                </a:rPr>
                <a:t>Liver</a:t>
              </a:r>
              <a:endParaRPr lang="en-US" sz="24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45" name="Text Box 4"/>
            <p:cNvSpPr txBox="1">
              <a:spLocks noChangeArrowheads="1"/>
            </p:cNvSpPr>
            <p:nvPr/>
          </p:nvSpPr>
          <p:spPr bwMode="auto">
            <a:xfrm>
              <a:off x="1524000" y="4343400"/>
              <a:ext cx="0" cy="0"/>
            </a:xfrm>
            <a:prstGeom prst="rect">
              <a:avLst/>
            </a:prstGeom>
            <a:noFill/>
            <a:ln w="9525">
              <a:solidFill>
                <a:srgbClr val="6600CC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rgbClr val="6600CC"/>
                  </a:solidFill>
                  <a:latin typeface="Book Antiqua" pitchFamily="18" charset="0"/>
                </a:rPr>
                <a:t>Kidney</a:t>
              </a:r>
              <a:endParaRPr lang="en-US" sz="2400" b="1">
                <a:solidFill>
                  <a:srgbClr val="6600CC"/>
                </a:solidFill>
                <a:latin typeface="Book Antiqua" pitchFamily="18" charset="0"/>
              </a:endParaRPr>
            </a:p>
          </p:txBody>
        </p:sp>
        <p:sp>
          <p:nvSpPr>
            <p:cNvPr id="61446" name="Text Box 5"/>
            <p:cNvSpPr txBox="1">
              <a:spLocks noChangeArrowheads="1"/>
            </p:cNvSpPr>
            <p:nvPr/>
          </p:nvSpPr>
          <p:spPr bwMode="auto">
            <a:xfrm>
              <a:off x="1524000" y="51816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rgbClr val="008000"/>
                  </a:solidFill>
                  <a:latin typeface="Book Antiqua" pitchFamily="18" charset="0"/>
                </a:rPr>
                <a:t>Spleen</a:t>
              </a:r>
              <a:endParaRPr lang="en-US" sz="2400" b="1">
                <a:solidFill>
                  <a:srgbClr val="008000"/>
                </a:solidFill>
                <a:latin typeface="Book Antiqua" pitchFamily="18" charset="0"/>
              </a:endParaRPr>
            </a:p>
          </p:txBody>
        </p:sp>
        <p:sp>
          <p:nvSpPr>
            <p:cNvPr id="61447" name="Text Box 6"/>
            <p:cNvSpPr txBox="1">
              <a:spLocks noChangeArrowheads="1"/>
            </p:cNvSpPr>
            <p:nvPr/>
          </p:nvSpPr>
          <p:spPr bwMode="auto">
            <a:xfrm>
              <a:off x="3530600" y="2667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6600CC"/>
                  </a:solidFill>
                  <a:latin typeface="Book Antiqua" pitchFamily="18" charset="0"/>
                </a:rPr>
                <a:t>2 - 12</a:t>
              </a:r>
              <a:endParaRPr lang="en-US" sz="2800" b="1">
                <a:solidFill>
                  <a:srgbClr val="6600CC"/>
                </a:solidFill>
                <a:latin typeface="Book Antiqua" pitchFamily="18" charset="0"/>
              </a:endParaRPr>
            </a:p>
          </p:txBody>
        </p:sp>
        <p:sp>
          <p:nvSpPr>
            <p:cNvPr id="61448" name="Text Box 7"/>
            <p:cNvSpPr txBox="1">
              <a:spLocks noChangeArrowheads="1"/>
            </p:cNvSpPr>
            <p:nvPr/>
          </p:nvSpPr>
          <p:spPr bwMode="auto">
            <a:xfrm>
              <a:off x="5678488" y="2667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8000"/>
                  </a:solidFill>
                  <a:latin typeface="Book Antiqua" pitchFamily="18" charset="0"/>
                </a:rPr>
                <a:t>8 - 110</a:t>
              </a:r>
              <a:endParaRPr lang="en-US" sz="2800" b="1">
                <a:solidFill>
                  <a:srgbClr val="008000"/>
                </a:solidFill>
                <a:latin typeface="Book Antiqua" pitchFamily="18" charset="0"/>
              </a:endParaRPr>
            </a:p>
          </p:txBody>
        </p:sp>
        <p:sp>
          <p:nvSpPr>
            <p:cNvPr id="61449" name="Text Box 8"/>
            <p:cNvSpPr txBox="1">
              <a:spLocks noChangeArrowheads="1"/>
            </p:cNvSpPr>
            <p:nvPr/>
          </p:nvSpPr>
          <p:spPr bwMode="auto">
            <a:xfrm>
              <a:off x="7648575" y="2667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00CC"/>
                  </a:solidFill>
                  <a:latin typeface="Book Antiqua" pitchFamily="18" charset="0"/>
                </a:rPr>
                <a:t>0.2 - 1.6</a:t>
              </a:r>
              <a:endParaRPr lang="en-US" sz="2800" b="1">
                <a:solidFill>
                  <a:srgbClr val="0000CC"/>
                </a:solidFill>
                <a:latin typeface="Book Antiqua" pitchFamily="18" charset="0"/>
              </a:endParaRPr>
            </a:p>
          </p:txBody>
        </p:sp>
        <p:sp>
          <p:nvSpPr>
            <p:cNvPr id="61450" name="Text Box 9"/>
            <p:cNvSpPr txBox="1">
              <a:spLocks noChangeArrowheads="1"/>
            </p:cNvSpPr>
            <p:nvPr/>
          </p:nvSpPr>
          <p:spPr bwMode="auto">
            <a:xfrm>
              <a:off x="3657600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rgbClr val="008000"/>
                  </a:solidFill>
                  <a:latin typeface="Book Antiqua" pitchFamily="18" charset="0"/>
                </a:rPr>
                <a:t>copper</a:t>
              </a:r>
              <a:endParaRPr lang="en-US" sz="2400" b="1">
                <a:solidFill>
                  <a:srgbClr val="008000"/>
                </a:solidFill>
                <a:latin typeface="Book Antiqua" pitchFamily="18" charset="0"/>
              </a:endParaRPr>
            </a:p>
          </p:txBody>
        </p:sp>
        <p:sp>
          <p:nvSpPr>
            <p:cNvPr id="61451" name="Text Box 10"/>
            <p:cNvSpPr txBox="1">
              <a:spLocks noChangeArrowheads="1"/>
            </p:cNvSpPr>
            <p:nvPr/>
          </p:nvSpPr>
          <p:spPr bwMode="auto">
            <a:xfrm>
              <a:off x="5562600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rgbClr val="6600CC"/>
                  </a:solidFill>
                  <a:latin typeface="Book Antiqua" pitchFamily="18" charset="0"/>
                </a:rPr>
                <a:t>zinc</a:t>
              </a:r>
              <a:endParaRPr lang="en-US" sz="2400" b="1">
                <a:solidFill>
                  <a:srgbClr val="6600CC"/>
                </a:solidFill>
                <a:latin typeface="Book Antiqua" pitchFamily="18" charset="0"/>
              </a:endParaRPr>
            </a:p>
          </p:txBody>
        </p:sp>
        <p:sp>
          <p:nvSpPr>
            <p:cNvPr id="61452" name="Text Box 11"/>
            <p:cNvSpPr txBox="1">
              <a:spLocks noChangeArrowheads="1"/>
            </p:cNvSpPr>
            <p:nvPr/>
          </p:nvSpPr>
          <p:spPr bwMode="auto">
            <a:xfrm>
              <a:off x="7669213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rgbClr val="FF0000"/>
                  </a:solidFill>
                  <a:latin typeface="Book Antiqua" pitchFamily="18" charset="0"/>
                </a:rPr>
                <a:t>arsenic</a:t>
              </a:r>
              <a:endParaRPr lang="en-US" sz="2400" b="1">
                <a:solidFill>
                  <a:srgbClr val="FF0000"/>
                </a:solidFill>
                <a:latin typeface="Book Antiqua" pitchFamily="18" charset="0"/>
              </a:endParaRPr>
            </a:p>
          </p:txBody>
        </p:sp>
        <p:sp>
          <p:nvSpPr>
            <p:cNvPr id="61453" name="Text Box 12"/>
            <p:cNvSpPr txBox="1">
              <a:spLocks noChangeArrowheads="1"/>
            </p:cNvSpPr>
            <p:nvPr/>
          </p:nvSpPr>
          <p:spPr bwMode="auto">
            <a:xfrm>
              <a:off x="1524000" y="1524000"/>
              <a:ext cx="1588" cy="158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500" b="1">
                  <a:solidFill>
                    <a:srgbClr val="0000CC"/>
                  </a:solidFill>
                  <a:latin typeface="Book Antiqua" pitchFamily="18" charset="0"/>
                </a:rPr>
                <a:t>Tissue</a:t>
              </a:r>
              <a:endParaRPr lang="en-US" sz="2400" b="1">
                <a:solidFill>
                  <a:srgbClr val="0000CC"/>
                </a:solidFill>
                <a:latin typeface="Book Antiqua" pitchFamily="18" charset="0"/>
              </a:endParaRPr>
            </a:p>
          </p:txBody>
        </p:sp>
        <p:sp>
          <p:nvSpPr>
            <p:cNvPr id="61454" name="Text Box 13"/>
            <p:cNvSpPr txBox="1">
              <a:spLocks noChangeArrowheads="1"/>
            </p:cNvSpPr>
            <p:nvPr/>
          </p:nvSpPr>
          <p:spPr bwMode="auto">
            <a:xfrm>
              <a:off x="5562600" y="1524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500" b="1">
                  <a:solidFill>
                    <a:srgbClr val="FF0000"/>
                  </a:solidFill>
                  <a:latin typeface="Book Antiqua" pitchFamily="18" charset="0"/>
                </a:rPr>
                <a:t>concentration in parts per million</a:t>
              </a:r>
              <a:endParaRPr lang="en-US" sz="2400" b="1">
                <a:solidFill>
                  <a:srgbClr val="FF0000"/>
                </a:solidFill>
                <a:latin typeface="Book Antiqua" pitchFamily="18" charset="0"/>
              </a:endParaRPr>
            </a:p>
          </p:txBody>
        </p:sp>
        <p:sp>
          <p:nvSpPr>
            <p:cNvPr id="61455" name="Text Box 14"/>
            <p:cNvSpPr txBox="1">
              <a:spLocks noChangeArrowheads="1"/>
            </p:cNvSpPr>
            <p:nvPr/>
          </p:nvSpPr>
          <p:spPr bwMode="auto">
            <a:xfrm>
              <a:off x="3352800" y="56388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chemeClr val="tx2"/>
                  </a:solidFill>
                  <a:latin typeface="Book Antiqua" pitchFamily="18" charset="0"/>
                </a:rPr>
                <a:t>A A S</a:t>
              </a:r>
              <a:endParaRPr lang="en-US" sz="28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56" name="Text Box 15"/>
            <p:cNvSpPr txBox="1">
              <a:spLocks noChangeArrowheads="1"/>
            </p:cNvSpPr>
            <p:nvPr/>
          </p:nvSpPr>
          <p:spPr bwMode="auto">
            <a:xfrm>
              <a:off x="5499100" y="56388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chemeClr val="tx2"/>
                  </a:solidFill>
                  <a:latin typeface="Book Antiqua" pitchFamily="18" charset="0"/>
                </a:rPr>
                <a:t>A A S</a:t>
              </a:r>
              <a:endParaRPr lang="en-US" sz="28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57" name="Text Box 16"/>
            <p:cNvSpPr txBox="1">
              <a:spLocks noChangeArrowheads="1"/>
            </p:cNvSpPr>
            <p:nvPr/>
          </p:nvSpPr>
          <p:spPr bwMode="auto">
            <a:xfrm>
              <a:off x="7648575" y="56388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chemeClr val="tx2"/>
                  </a:solidFill>
                  <a:latin typeface="Book Antiqua" pitchFamily="18" charset="0"/>
                </a:rPr>
                <a:t>ICP - AES</a:t>
              </a:r>
              <a:endParaRPr lang="en-US" sz="28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58" name="Text Box 17"/>
            <p:cNvSpPr txBox="1">
              <a:spLocks noChangeArrowheads="1"/>
            </p:cNvSpPr>
            <p:nvPr/>
          </p:nvSpPr>
          <p:spPr bwMode="auto">
            <a:xfrm>
              <a:off x="3709988" y="615632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600" b="1">
                  <a:solidFill>
                    <a:schemeClr val="tx2"/>
                  </a:solidFill>
                  <a:latin typeface="Book Antiqua" pitchFamily="18" charset="0"/>
                </a:rPr>
                <a:t>FSL Lucknow</a:t>
              </a:r>
              <a:endParaRPr lang="en-US" sz="28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59" name="Text Box 18"/>
            <p:cNvSpPr txBox="1">
              <a:spLocks noChangeArrowheads="1"/>
            </p:cNvSpPr>
            <p:nvPr/>
          </p:nvSpPr>
          <p:spPr bwMode="auto">
            <a:xfrm>
              <a:off x="7469188" y="615632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600" b="1">
                  <a:solidFill>
                    <a:schemeClr val="tx2"/>
                  </a:solidFill>
                  <a:latin typeface="Book Antiqua" pitchFamily="18" charset="0"/>
                </a:rPr>
                <a:t>FSL Agra</a:t>
              </a:r>
              <a:endParaRPr lang="en-US" sz="28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60" name="Text Box 19"/>
            <p:cNvSpPr txBox="1">
              <a:spLocks noChangeArrowheads="1"/>
            </p:cNvSpPr>
            <p:nvPr/>
          </p:nvSpPr>
          <p:spPr bwMode="auto">
            <a:xfrm>
              <a:off x="5699125" y="45751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00" b="1">
                  <a:solidFill>
                    <a:schemeClr val="tx2"/>
                  </a:solidFill>
                  <a:latin typeface="Book Antiqua" pitchFamily="18" charset="0"/>
                </a:rPr>
                <a:t>6 - 32</a:t>
              </a:r>
              <a:endParaRPr lang="en-US" sz="24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61" name="Text Box 20"/>
            <p:cNvSpPr txBox="1">
              <a:spLocks noChangeArrowheads="1"/>
            </p:cNvSpPr>
            <p:nvPr/>
          </p:nvSpPr>
          <p:spPr bwMode="auto">
            <a:xfrm>
              <a:off x="3194050" y="35226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00" b="1">
                  <a:solidFill>
                    <a:schemeClr val="tx2"/>
                  </a:solidFill>
                  <a:latin typeface="Book Antiqua" pitchFamily="18" charset="0"/>
                </a:rPr>
                <a:t>6 - 32</a:t>
              </a:r>
              <a:endParaRPr lang="en-US" sz="24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62" name="Text Box 21"/>
            <p:cNvSpPr txBox="1">
              <a:spLocks noChangeArrowheads="1"/>
            </p:cNvSpPr>
            <p:nvPr/>
          </p:nvSpPr>
          <p:spPr bwMode="auto">
            <a:xfrm>
              <a:off x="3194050" y="35226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00" b="1">
                  <a:solidFill>
                    <a:schemeClr val="tx2"/>
                  </a:solidFill>
                  <a:latin typeface="Book Antiqua" pitchFamily="18" charset="0"/>
                </a:rPr>
                <a:t>6 -32</a:t>
              </a:r>
              <a:endParaRPr lang="en-US" sz="2400" b="1">
                <a:solidFill>
                  <a:schemeClr val="tx2"/>
                </a:solidFill>
                <a:latin typeface="Book Antiqua" pitchFamily="18" charset="0"/>
              </a:endParaRPr>
            </a:p>
          </p:txBody>
        </p:sp>
        <p:sp>
          <p:nvSpPr>
            <p:cNvPr id="61463" name="Text Box 22"/>
            <p:cNvSpPr txBox="1">
              <a:spLocks noChangeArrowheads="1"/>
            </p:cNvSpPr>
            <p:nvPr/>
          </p:nvSpPr>
          <p:spPr bwMode="auto">
            <a:xfrm>
              <a:off x="3530600" y="3429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6600CC"/>
                  </a:solidFill>
                  <a:latin typeface="Book Antiqua" pitchFamily="18" charset="0"/>
                </a:rPr>
                <a:t>6 - 32</a:t>
              </a:r>
              <a:endParaRPr lang="en-US" sz="2800" b="1">
                <a:solidFill>
                  <a:srgbClr val="6600CC"/>
                </a:solidFill>
                <a:latin typeface="Book Antiqua" pitchFamily="18" charset="0"/>
              </a:endParaRPr>
            </a:p>
          </p:txBody>
        </p:sp>
        <p:sp>
          <p:nvSpPr>
            <p:cNvPr id="61464" name="Text Box 23"/>
            <p:cNvSpPr txBox="1">
              <a:spLocks noChangeArrowheads="1"/>
            </p:cNvSpPr>
            <p:nvPr/>
          </p:nvSpPr>
          <p:spPr bwMode="auto">
            <a:xfrm>
              <a:off x="5678488" y="3429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8000"/>
                  </a:solidFill>
                  <a:latin typeface="Book Antiqua" pitchFamily="18" charset="0"/>
                </a:rPr>
                <a:t>16 - 207</a:t>
              </a:r>
              <a:endParaRPr lang="en-US" sz="2800" b="1">
                <a:solidFill>
                  <a:srgbClr val="008000"/>
                </a:solidFill>
                <a:latin typeface="Book Antiqua" pitchFamily="18" charset="0"/>
              </a:endParaRPr>
            </a:p>
          </p:txBody>
        </p:sp>
        <p:sp>
          <p:nvSpPr>
            <p:cNvPr id="61465" name="Text Box 24"/>
            <p:cNvSpPr txBox="1">
              <a:spLocks noChangeArrowheads="1"/>
            </p:cNvSpPr>
            <p:nvPr/>
          </p:nvSpPr>
          <p:spPr bwMode="auto">
            <a:xfrm>
              <a:off x="7648575" y="3429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00CC"/>
                  </a:solidFill>
                  <a:latin typeface="Book Antiqua" pitchFamily="18" charset="0"/>
                </a:rPr>
                <a:t>0.6 - 2.0</a:t>
              </a:r>
              <a:endParaRPr lang="en-US" sz="2800" b="1">
                <a:solidFill>
                  <a:srgbClr val="0000CC"/>
                </a:solidFill>
                <a:latin typeface="Book Antiqua" pitchFamily="18" charset="0"/>
              </a:endParaRPr>
            </a:p>
          </p:txBody>
        </p:sp>
        <p:sp>
          <p:nvSpPr>
            <p:cNvPr id="61466" name="Text Box 25"/>
            <p:cNvSpPr txBox="1">
              <a:spLocks noChangeArrowheads="1"/>
            </p:cNvSpPr>
            <p:nvPr/>
          </p:nvSpPr>
          <p:spPr bwMode="auto">
            <a:xfrm>
              <a:off x="3530600" y="4343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6600CC"/>
                  </a:solidFill>
                  <a:latin typeface="Book Antiqua" pitchFamily="18" charset="0"/>
                </a:rPr>
                <a:t>4 - 14</a:t>
              </a:r>
              <a:endParaRPr lang="en-US" sz="2800" b="1">
                <a:solidFill>
                  <a:srgbClr val="6600CC"/>
                </a:solidFill>
                <a:latin typeface="Book Antiqua" pitchFamily="18" charset="0"/>
              </a:endParaRPr>
            </a:p>
          </p:txBody>
        </p:sp>
        <p:sp>
          <p:nvSpPr>
            <p:cNvPr id="61467" name="Text Box 26"/>
            <p:cNvSpPr txBox="1">
              <a:spLocks noChangeArrowheads="1"/>
            </p:cNvSpPr>
            <p:nvPr/>
          </p:nvSpPr>
          <p:spPr bwMode="auto">
            <a:xfrm>
              <a:off x="5678488" y="4343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8000"/>
                  </a:solidFill>
                  <a:latin typeface="Book Antiqua" pitchFamily="18" charset="0"/>
                </a:rPr>
                <a:t>8 - 148</a:t>
              </a:r>
              <a:endParaRPr lang="en-US" sz="2800" b="1">
                <a:solidFill>
                  <a:srgbClr val="008000"/>
                </a:solidFill>
                <a:latin typeface="Book Antiqua" pitchFamily="18" charset="0"/>
              </a:endParaRPr>
            </a:p>
          </p:txBody>
        </p:sp>
        <p:sp>
          <p:nvSpPr>
            <p:cNvPr id="61468" name="Text Box 27"/>
            <p:cNvSpPr txBox="1">
              <a:spLocks noChangeArrowheads="1"/>
            </p:cNvSpPr>
            <p:nvPr/>
          </p:nvSpPr>
          <p:spPr bwMode="auto">
            <a:xfrm>
              <a:off x="7648575" y="4343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00CC"/>
                  </a:solidFill>
                  <a:latin typeface="Book Antiqua" pitchFamily="18" charset="0"/>
                </a:rPr>
                <a:t>0.4 - 1.9</a:t>
              </a:r>
              <a:endParaRPr lang="en-US" sz="2800" b="1">
                <a:solidFill>
                  <a:srgbClr val="0000CC"/>
                </a:solidFill>
                <a:latin typeface="Book Antiqua" pitchFamily="18" charset="0"/>
              </a:endParaRPr>
            </a:p>
          </p:txBody>
        </p:sp>
        <p:sp>
          <p:nvSpPr>
            <p:cNvPr id="61469" name="Text Box 28"/>
            <p:cNvSpPr txBox="1">
              <a:spLocks noChangeArrowheads="1"/>
            </p:cNvSpPr>
            <p:nvPr/>
          </p:nvSpPr>
          <p:spPr bwMode="auto">
            <a:xfrm>
              <a:off x="3530600" y="51816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6600CC"/>
                  </a:solidFill>
                  <a:latin typeface="Book Antiqua" pitchFamily="18" charset="0"/>
                </a:rPr>
                <a:t>4 - 10</a:t>
              </a:r>
              <a:endParaRPr lang="en-US" sz="2800" b="1">
                <a:solidFill>
                  <a:srgbClr val="6600CC"/>
                </a:solidFill>
                <a:latin typeface="Book Antiqua" pitchFamily="18" charset="0"/>
              </a:endParaRPr>
            </a:p>
          </p:txBody>
        </p:sp>
        <p:sp>
          <p:nvSpPr>
            <p:cNvPr id="61470" name="Text Box 29"/>
            <p:cNvSpPr txBox="1">
              <a:spLocks noChangeArrowheads="1"/>
            </p:cNvSpPr>
            <p:nvPr/>
          </p:nvSpPr>
          <p:spPr bwMode="auto">
            <a:xfrm>
              <a:off x="5678488" y="51816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8000"/>
                  </a:solidFill>
                  <a:latin typeface="Book Antiqua" pitchFamily="18" charset="0"/>
                </a:rPr>
                <a:t>28 - 82</a:t>
              </a:r>
              <a:endParaRPr lang="en-US" sz="2800" b="1">
                <a:solidFill>
                  <a:srgbClr val="008000"/>
                </a:solidFill>
                <a:latin typeface="Book Antiqua" pitchFamily="18" charset="0"/>
              </a:endParaRPr>
            </a:p>
          </p:txBody>
        </p:sp>
        <p:sp>
          <p:nvSpPr>
            <p:cNvPr id="61471" name="Text Box 30"/>
            <p:cNvSpPr txBox="1">
              <a:spLocks noChangeArrowheads="1"/>
            </p:cNvSpPr>
            <p:nvPr/>
          </p:nvSpPr>
          <p:spPr bwMode="auto">
            <a:xfrm>
              <a:off x="7648575" y="51816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100" b="1">
                  <a:solidFill>
                    <a:srgbClr val="0000CC"/>
                  </a:solidFill>
                  <a:latin typeface="Book Antiqua" pitchFamily="18" charset="0"/>
                </a:rPr>
                <a:t>1.0 - 2.1</a:t>
              </a:r>
              <a:endParaRPr lang="en-US" sz="2800" b="1">
                <a:solidFill>
                  <a:srgbClr val="0000CC"/>
                </a:solidFill>
                <a:latin typeface="Book Antiqua" pitchFamily="18" charset="0"/>
              </a:endParaRPr>
            </a:p>
          </p:txBody>
        </p:sp>
        <p:sp>
          <p:nvSpPr>
            <p:cNvPr id="61472" name="Text Box 31"/>
            <p:cNvSpPr txBox="1">
              <a:spLocks noChangeArrowheads="1"/>
            </p:cNvSpPr>
            <p:nvPr/>
          </p:nvSpPr>
          <p:spPr bwMode="auto">
            <a:xfrm>
              <a:off x="8518525" y="6300788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400">
                <a:latin typeface="Book Antiqua" pitchFamily="18" charset="0"/>
              </a:endParaRPr>
            </a:p>
          </p:txBody>
        </p:sp>
        <p:sp>
          <p:nvSpPr>
            <p:cNvPr id="61473" name="Text Box 32"/>
            <p:cNvSpPr txBox="1">
              <a:spLocks noChangeArrowheads="1"/>
            </p:cNvSpPr>
            <p:nvPr/>
          </p:nvSpPr>
          <p:spPr bwMode="auto">
            <a:xfrm>
              <a:off x="8032750" y="6483350"/>
              <a:ext cx="11160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Book Antiqua" pitchFamily="18" charset="0"/>
                </a:rPr>
                <a:t>ranbsingh</a:t>
              </a:r>
            </a:p>
          </p:txBody>
        </p:sp>
        <p:sp>
          <p:nvSpPr>
            <p:cNvPr id="61474" name="Text Box 33"/>
            <p:cNvSpPr txBox="1">
              <a:spLocks noChangeArrowheads="1"/>
            </p:cNvSpPr>
            <p:nvPr/>
          </p:nvSpPr>
          <p:spPr bwMode="auto">
            <a:xfrm>
              <a:off x="358775" y="301625"/>
              <a:ext cx="4670425" cy="99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65000"/>
                </a:lnSpc>
              </a:pPr>
              <a:r>
                <a:rPr lang="en-US" sz="2800" b="1">
                  <a:solidFill>
                    <a:srgbClr val="0000CC"/>
                  </a:solidFill>
                  <a:latin typeface="Book Antiqua" pitchFamily="18" charset="0"/>
                </a:rPr>
                <a:t>Levels of </a:t>
              </a:r>
            </a:p>
            <a:p>
              <a:pPr eaLnBrk="0" hangingPunct="0">
                <a:lnSpc>
                  <a:spcPct val="65000"/>
                </a:lnSpc>
              </a:pPr>
              <a:r>
                <a:rPr lang="en-US" sz="2800" b="1">
                  <a:solidFill>
                    <a:srgbClr val="FF0000"/>
                  </a:solidFill>
                  <a:latin typeface="Book Antiqua" pitchFamily="18" charset="0"/>
                </a:rPr>
                <a:t>copper, zinc, and arsenic</a:t>
              </a:r>
              <a:r>
                <a:rPr lang="en-US" sz="2800" b="1">
                  <a:solidFill>
                    <a:schemeClr val="tx2"/>
                  </a:solidFill>
                  <a:latin typeface="Book Antiqua" pitchFamily="18" charset="0"/>
                </a:rPr>
                <a:t> </a:t>
              </a:r>
            </a:p>
            <a:p>
              <a:pPr eaLnBrk="0" hangingPunct="0">
                <a:lnSpc>
                  <a:spcPct val="65000"/>
                </a:lnSpc>
              </a:pPr>
              <a:r>
                <a:rPr lang="en-US" sz="2800" b="1">
                  <a:solidFill>
                    <a:schemeClr val="tx2"/>
                  </a:solidFill>
                  <a:latin typeface="Book Antiqua" pitchFamily="18" charset="0"/>
                </a:rPr>
                <a:t>in </a:t>
              </a:r>
              <a:r>
                <a:rPr lang="en-US" sz="3500" i="1">
                  <a:solidFill>
                    <a:srgbClr val="A50021"/>
                  </a:solidFill>
                  <a:latin typeface="Book Antiqua" pitchFamily="18" charset="0"/>
                </a:rPr>
                <a:t>human visceral tissues</a:t>
              </a:r>
              <a:endParaRPr lang="en-US" sz="2400" i="1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76200"/>
            <a:ext cx="8686800" cy="6705600"/>
            <a:chOff x="381000" y="152400"/>
            <a:chExt cx="8686800" cy="6705600"/>
          </a:xfrm>
        </p:grpSpPr>
        <p:sp>
          <p:nvSpPr>
            <p:cNvPr id="62467" name="Rectangle 1"/>
            <p:cNvSpPr>
              <a:spLocks noChangeArrowheads="1"/>
            </p:cNvSpPr>
            <p:nvPr/>
          </p:nvSpPr>
          <p:spPr bwMode="auto">
            <a:xfrm>
              <a:off x="838200" y="152400"/>
              <a:ext cx="7772400" cy="6438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32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Characterization of Opium Sample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sz="28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Identification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sz="28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Trafficking Pattern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150000"/>
                </a:lnSpc>
                <a:buFont typeface="Wingdings" pitchFamily="2" charset="2"/>
                <a:buChar char="v"/>
              </a:pPr>
              <a:r>
                <a:rPr lang="en-US" sz="28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Source authentication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</a:pPr>
              <a:endPara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</a:pPr>
              <a:r>
                <a:rPr lang="en-US" sz="2400" i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Elemental composition of opium, </a:t>
              </a:r>
              <a:r>
                <a:rPr lang="en-US" sz="2400" i="1">
                  <a:solidFill>
                    <a:srgbClr val="0070C0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 natural product</a:t>
              </a:r>
              <a:r>
                <a:rPr lang="en-US" sz="2400" i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, varies </a:t>
              </a:r>
              <a:endParaRPr lang="en-US" sz="1600" i="1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</a:pPr>
              <a:r>
                <a:rPr lang="en-US" sz="2400" i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from region to region due to various factors, such as:</a:t>
              </a:r>
              <a:endParaRPr lang="en-US" sz="1600" i="1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</a:pPr>
              <a:endPara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Variety of Opium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endPara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Soil composition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endPara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Use of fertilizers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endPara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Method of handling raw opium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endPara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lvl="2" eaLnBrk="0" hangingPunct="0">
                <a:lnSpc>
                  <a:spcPct val="80000"/>
                </a:lnSpc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Adulterants</a:t>
              </a:r>
              <a:endParaRPr lang="en-US" sz="2800"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62468" name="Rectangle 2"/>
            <p:cNvSpPr>
              <a:spLocks noChangeArrowheads="1"/>
            </p:cNvSpPr>
            <p:nvPr/>
          </p:nvSpPr>
          <p:spPr bwMode="auto">
            <a:xfrm>
              <a:off x="381000" y="6550223"/>
              <a:ext cx="8686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400" i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                                                                                                                                                                        Ran B. Singh</a:t>
              </a:r>
              <a:endParaRPr lang="en-US" sz="2000" i="1">
                <a:ea typeface="Calibri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25413"/>
            <a:ext cx="8686800" cy="6656387"/>
            <a:chOff x="381000" y="126182"/>
            <a:chExt cx="8686800" cy="6655618"/>
          </a:xfrm>
        </p:grpSpPr>
        <p:sp>
          <p:nvSpPr>
            <p:cNvPr id="63491" name="Rectangle 1"/>
            <p:cNvSpPr>
              <a:spLocks noChangeArrowheads="1"/>
            </p:cNvSpPr>
            <p:nvPr/>
          </p:nvSpPr>
          <p:spPr bwMode="auto">
            <a:xfrm>
              <a:off x="685800" y="126182"/>
              <a:ext cx="8001000" cy="6629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32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Elemental profiling </a:t>
              </a:r>
              <a:r>
                <a:rPr lang="en-US" sz="3200" i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of</a:t>
              </a:r>
              <a:r>
                <a:rPr lang="en-US" sz="32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Indian Opium samples</a:t>
              </a:r>
            </a:p>
            <a:p>
              <a:pPr>
                <a:buFont typeface="Wingdings" pitchFamily="2" charset="2"/>
                <a:buChar char="v"/>
              </a:pPr>
              <a:r>
                <a:rPr lang="en-US" sz="32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Opium cultivation in India is restricted to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/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Uttar Pradesh, Rajasthan, and Madhya Pradesh</a:t>
              </a:r>
            </a:p>
            <a:p>
              <a:pPr eaLnBrk="0" hangingPunct="0"/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-cultivating regions are classified in 18 divisions</a:t>
              </a:r>
            </a:p>
            <a:p>
              <a:pPr eaLnBrk="0" hangingPunct="0">
                <a:lnSpc>
                  <a:spcPct val="80000"/>
                </a:lnSpc>
              </a:pP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124 samples </a:t>
              </a:r>
              <a:r>
                <a:rPr lang="en-US" sz="240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–</a:t>
              </a: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in one crop year </a:t>
              </a:r>
            </a:p>
            <a:p>
              <a:pPr eaLnBrk="0" hangingPunct="0">
                <a:buFontTx/>
                <a:buChar char="•"/>
              </a:pP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ICP </a:t>
              </a:r>
              <a:r>
                <a:rPr lang="en-US" sz="2400"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–</a:t>
              </a: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OES used for elemental analysis</a:t>
              </a:r>
            </a:p>
            <a:p>
              <a:pPr eaLnBrk="0" hangingPunct="0">
                <a:lnSpc>
                  <a:spcPct val="80000"/>
                </a:lnSpc>
                <a:buFontTx/>
                <a:buChar char="•"/>
              </a:pP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Thirteen elements were analyzed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75000"/>
                </a:lnSpc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Zn	Co	Ni	Fe	Si	Mn	Mg</a:t>
              </a:r>
              <a:endParaRPr lang="en-US" sz="1600">
                <a:ea typeface="Calibri" pitchFamily="34" charset="0"/>
                <a:cs typeface="Times New Roman" pitchFamily="18" charset="0"/>
              </a:endParaRPr>
            </a:p>
            <a:p>
              <a:pPr eaLnBrk="0" hangingPunct="0">
                <a:lnSpc>
                  <a:spcPct val="75000"/>
                </a:lnSpc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Ca	Ti	Cu	Al	Sr	Ba</a:t>
              </a:r>
            </a:p>
            <a:p>
              <a:pPr eaLnBrk="0" hangingPunct="0">
                <a:lnSpc>
                  <a:spcPct val="80000"/>
                </a:lnSpc>
              </a:pPr>
              <a:endParaRPr lang="en-US" sz="24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>
                <a:buFont typeface="Wingdings" pitchFamily="2" charset="2"/>
                <a:buChar char="v"/>
              </a:pPr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Quantitative results were statistically analyzed</a:t>
              </a:r>
            </a:p>
            <a:p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-no significant trend was observed</a:t>
              </a:r>
            </a:p>
            <a:p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-samples analyzed (124) could be grouped as follows:</a:t>
              </a:r>
            </a:p>
            <a:p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55 samples in Group I, 	38 samples in Group II</a:t>
              </a:r>
            </a:p>
            <a:p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20 samples in Group III, 	11 samples scattered </a:t>
              </a:r>
            </a:p>
            <a:p>
              <a:pPr eaLnBrk="0" hangingPunct="0"/>
              <a:r>
                <a:rPr lang="en-US" sz="240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		</a:t>
              </a:r>
              <a:endParaRPr lang="en-US" sz="2800"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63492" name="Rectangle 2"/>
            <p:cNvSpPr>
              <a:spLocks noChangeArrowheads="1"/>
            </p:cNvSpPr>
            <p:nvPr/>
          </p:nvSpPr>
          <p:spPr bwMode="auto">
            <a:xfrm>
              <a:off x="381000" y="6474023"/>
              <a:ext cx="8686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400" i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CFSL, Hyderabad                                                                                                                                           Ran B. Singh</a:t>
              </a:r>
              <a:endParaRPr lang="en-US" sz="2000" i="1">
                <a:ea typeface="Calibri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4572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3600" b="1" i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Copper Wires by Trace Element profile</a:t>
            </a:r>
            <a:r>
              <a:rPr lang="en-US" b="1" i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463550" y="844550"/>
            <a:ext cx="673100" cy="596900"/>
          </a:xfrm>
          <a:prstGeom prst="upArrow">
            <a:avLst>
              <a:gd name="adj1" fmla="val 75009"/>
              <a:gd name="adj2" fmla="val 49995"/>
            </a:avLst>
          </a:prstGeom>
          <a:solidFill>
            <a:srgbClr val="CC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457200" y="1584325"/>
            <a:ext cx="3657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 b="1">
                <a:latin typeface="Times New Roman" pitchFamily="18" charset="0"/>
              </a:rPr>
              <a:t>A priori assumptions</a:t>
            </a:r>
          </a:p>
          <a:p>
            <a:pPr eaLnBrk="0" hangingPunct="0"/>
            <a:r>
              <a:rPr lang="en-US" sz="2400" b="1">
                <a:latin typeface="Times New Roman" pitchFamily="18" charset="0"/>
              </a:rPr>
              <a:t>   -within agreement,</a:t>
            </a:r>
          </a:p>
          <a:p>
            <a:pPr eaLnBrk="0" hangingPunct="0"/>
            <a:r>
              <a:rPr lang="en-US" sz="2400" b="1">
                <a:latin typeface="Times New Roman" pitchFamily="18" charset="0"/>
              </a:rPr>
              <a:t>   -between variations</a:t>
            </a:r>
          </a:p>
          <a:p>
            <a:pPr eaLnBrk="0" hangingPunct="0"/>
            <a:r>
              <a:rPr lang="en-US" sz="2400" b="1">
                <a:latin typeface="Times New Roman" pitchFamily="18" charset="0"/>
              </a:rPr>
              <a:t>were verified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457200" y="3200400"/>
            <a:ext cx="39258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400" i="1">
                <a:solidFill>
                  <a:srgbClr val="009900"/>
                </a:solidFill>
                <a:latin typeface="Times New Roman" pitchFamily="18" charset="0"/>
              </a:rPr>
              <a:t>Forty  five   inter-comparisons</a:t>
            </a:r>
          </a:p>
          <a:p>
            <a:pPr eaLnBrk="0" hangingPunct="0"/>
            <a:r>
              <a:rPr lang="en-US" sz="2400" i="1">
                <a:solidFill>
                  <a:srgbClr val="009900"/>
                </a:solidFill>
                <a:latin typeface="Times New Roman" pitchFamily="18" charset="0"/>
              </a:rPr>
              <a:t>were made, and   it was shown</a:t>
            </a:r>
          </a:p>
          <a:p>
            <a:pPr eaLnBrk="0" hangingPunct="0"/>
            <a:r>
              <a:rPr lang="en-US" sz="2400" i="1">
                <a:solidFill>
                  <a:srgbClr val="009900"/>
                </a:solidFill>
                <a:latin typeface="Times New Roman" pitchFamily="18" charset="0"/>
              </a:rPr>
              <a:t>that the levels of the elements:</a:t>
            </a:r>
          </a:p>
          <a:p>
            <a:pPr eaLnBrk="0" hangingPunct="0"/>
            <a:r>
              <a:rPr lang="en-US" sz="2400" i="1">
                <a:solidFill>
                  <a:srgbClr val="009900"/>
                </a:solidFill>
                <a:latin typeface="Times New Roman" pitchFamily="18" charset="0"/>
              </a:rPr>
              <a:t>Ag,  Au,  Se, and  Sb  could </a:t>
            </a:r>
          </a:p>
          <a:p>
            <a:pPr eaLnBrk="0" hangingPunct="0"/>
            <a:r>
              <a:rPr lang="en-US" sz="2400" i="1">
                <a:solidFill>
                  <a:srgbClr val="009900"/>
                </a:solidFill>
                <a:latin typeface="Times New Roman" pitchFamily="18" charset="0"/>
              </a:rPr>
              <a:t>differentiate all the wires</a:t>
            </a: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441325" y="5257800"/>
            <a:ext cx="38020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The above method  was used</a:t>
            </a:r>
          </a:p>
          <a:p>
            <a:pPr eaLnBrk="0" hangingPunct="0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to analyze and report on case </a:t>
            </a:r>
          </a:p>
          <a:p>
            <a:pPr eaLnBrk="0" hangingPunct="0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samples with confidence</a:t>
            </a:r>
          </a:p>
        </p:txBody>
      </p:sp>
      <p:sp>
        <p:nvSpPr>
          <p:cNvPr id="85000" name="AutoShape 8"/>
          <p:cNvSpPr>
            <a:spLocks noChangeArrowheads="1"/>
          </p:cNvSpPr>
          <p:nvPr/>
        </p:nvSpPr>
        <p:spPr bwMode="auto">
          <a:xfrm>
            <a:off x="8235950" y="920750"/>
            <a:ext cx="673100" cy="596900"/>
          </a:xfrm>
          <a:prstGeom prst="downArrow">
            <a:avLst>
              <a:gd name="adj1" fmla="val 84435"/>
              <a:gd name="adj2" fmla="val 55319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4648200" y="1587500"/>
            <a:ext cx="3429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Trace element profile of</a:t>
            </a:r>
          </a:p>
          <a:p>
            <a:pPr eaLnBrk="0" hangingPunct="0">
              <a:defRPr/>
            </a:pPr>
            <a:r>
              <a:rPr lang="en-US" sz="2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one hundred and  eleven</a:t>
            </a:r>
          </a:p>
          <a:p>
            <a:pPr eaLnBrk="0" hangingPunct="0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copper wires from actual cases were compiled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4648200" y="3200400"/>
            <a:ext cx="37226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US" sz="2400" i="1">
                <a:solidFill>
                  <a:schemeClr val="tx2"/>
                </a:solidFill>
                <a:latin typeface="Times New Roman" pitchFamily="18" charset="0"/>
              </a:rPr>
              <a:t>Six thousand   one hundred</a:t>
            </a:r>
          </a:p>
          <a:p>
            <a:pPr eaLnBrk="0" hangingPunct="0"/>
            <a:r>
              <a:rPr lang="en-US" sz="2400" i="1">
                <a:solidFill>
                  <a:schemeClr val="tx2"/>
                </a:solidFill>
                <a:latin typeface="Times New Roman" pitchFamily="18" charset="0"/>
              </a:rPr>
              <a:t>and  five  inter-comparisons</a:t>
            </a:r>
          </a:p>
          <a:p>
            <a:pPr eaLnBrk="0" hangingPunct="0"/>
            <a:r>
              <a:rPr lang="en-US" sz="2400" i="1">
                <a:solidFill>
                  <a:schemeClr val="tx2"/>
                </a:solidFill>
                <a:latin typeface="Times New Roman" pitchFamily="18" charset="0"/>
              </a:rPr>
              <a:t>were made. The wires could</a:t>
            </a:r>
          </a:p>
          <a:p>
            <a:pPr eaLnBrk="0" hangingPunct="0"/>
            <a:r>
              <a:rPr lang="en-US" sz="2400" i="1">
                <a:solidFill>
                  <a:schemeClr val="tx2"/>
                </a:solidFill>
                <a:latin typeface="Times New Roman" pitchFamily="18" charset="0"/>
              </a:rPr>
              <a:t>be grouped into </a:t>
            </a:r>
            <a:r>
              <a:rPr lang="en-US" sz="2400" i="1" u="sng">
                <a:solidFill>
                  <a:schemeClr val="tx2"/>
                </a:solidFill>
                <a:latin typeface="Times New Roman" pitchFamily="18" charset="0"/>
              </a:rPr>
              <a:t>one hundred</a:t>
            </a:r>
          </a:p>
          <a:p>
            <a:pPr eaLnBrk="0" hangingPunct="0"/>
            <a:r>
              <a:rPr lang="en-US" sz="2400" i="1">
                <a:solidFill>
                  <a:schemeClr val="tx2"/>
                </a:solidFill>
                <a:latin typeface="Times New Roman" pitchFamily="18" charset="0"/>
              </a:rPr>
              <a:t>different  sources  only</a:t>
            </a:r>
          </a:p>
          <a:p>
            <a:pPr eaLnBrk="0" hangingPunct="0"/>
            <a:endParaRPr lang="en-US" sz="2400" i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4572000" y="5257800"/>
            <a:ext cx="43322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009900"/>
                </a:solidFill>
                <a:latin typeface="Times New Roman" pitchFamily="18" charset="0"/>
              </a:rPr>
              <a:t>If indistinguishable samples were not </a:t>
            </a:r>
          </a:p>
          <a:p>
            <a:pPr eaLnBrk="0" hangingPunct="0"/>
            <a:r>
              <a:rPr lang="en-US" sz="2000" b="1" i="1">
                <a:solidFill>
                  <a:srgbClr val="009900"/>
                </a:solidFill>
                <a:latin typeface="Times New Roman" pitchFamily="18" charset="0"/>
              </a:rPr>
              <a:t>duplicates, the  confidence  in  forming </a:t>
            </a:r>
          </a:p>
          <a:p>
            <a:pPr eaLnBrk="0" hangingPunct="0"/>
            <a:r>
              <a:rPr lang="en-US" sz="2000" b="1" i="1">
                <a:solidFill>
                  <a:srgbClr val="009900"/>
                </a:solidFill>
                <a:latin typeface="Times New Roman" pitchFamily="18" charset="0"/>
              </a:rPr>
              <a:t>opinion </a:t>
            </a:r>
            <a:r>
              <a:rPr lang="en-US" sz="2400" b="1" i="1">
                <a:solidFill>
                  <a:srgbClr val="009900"/>
                </a:solidFill>
                <a:latin typeface="Times New Roman" pitchFamily="18" charset="0"/>
              </a:rPr>
              <a:t>is</a:t>
            </a:r>
            <a:r>
              <a:rPr lang="en-US" sz="2000" b="1" i="1">
                <a:solidFill>
                  <a:srgbClr val="009900"/>
                </a:solidFill>
                <a:latin typeface="Times New Roman" pitchFamily="18" charset="0"/>
              </a:rPr>
              <a:t> affected. Determination of </a:t>
            </a:r>
          </a:p>
          <a:p>
            <a:pPr eaLnBrk="0" hangingPunct="0"/>
            <a:r>
              <a:rPr lang="en-US" sz="2000" b="1" i="1">
                <a:solidFill>
                  <a:srgbClr val="009900"/>
                </a:solidFill>
                <a:latin typeface="Times New Roman" pitchFamily="18" charset="0"/>
              </a:rPr>
              <a:t>a few more elements  may  be  essential</a:t>
            </a:r>
          </a:p>
        </p:txBody>
      </p:sp>
      <p:sp>
        <p:nvSpPr>
          <p:cNvPr id="55307" name="Text Box 1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8032750" y="6491288"/>
            <a:ext cx="111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</a:rPr>
              <a:t>ranbsingh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5392738" y="-76200"/>
            <a:ext cx="3584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i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Characterization of 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2667000" y="762000"/>
            <a:ext cx="388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(Neutron Activation Analysis)</a:t>
            </a:r>
          </a:p>
        </p:txBody>
      </p:sp>
      <p:sp>
        <p:nvSpPr>
          <p:cNvPr id="55310" name="TextBox 15"/>
          <p:cNvSpPr txBox="1">
            <a:spLocks noChangeArrowheads="1"/>
          </p:cNvSpPr>
          <p:nvPr/>
        </p:nvSpPr>
        <p:spPr bwMode="auto">
          <a:xfrm>
            <a:off x="5842000" y="1143000"/>
            <a:ext cx="2422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after twenty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4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85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7" dur="20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4995" grpId="0" animBg="1"/>
      <p:bldP spid="84997" grpId="0"/>
      <p:bldP spid="84998" grpId="0"/>
      <p:bldP spid="84999" grpId="0"/>
      <p:bldP spid="85000" grpId="0" animBg="1"/>
      <p:bldP spid="85002" grpId="0"/>
      <p:bldP spid="85003" grpId="0"/>
      <p:bldP spid="85004" grpId="0"/>
      <p:bldP spid="55307" grpId="0"/>
      <p:bldP spid="85006" grpId="0"/>
      <p:bldP spid="85007" grpId="0"/>
      <p:bldP spid="553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3400" y="152400"/>
            <a:ext cx="8223250" cy="6538913"/>
            <a:chOff x="812800" y="228600"/>
            <a:chExt cx="8223250" cy="6538912"/>
          </a:xfrm>
        </p:grpSpPr>
        <p:sp>
          <p:nvSpPr>
            <p:cNvPr id="65539" name="Text Box 4"/>
            <p:cNvSpPr txBox="1">
              <a:spLocks noChangeArrowheads="1"/>
            </p:cNvSpPr>
            <p:nvPr/>
          </p:nvSpPr>
          <p:spPr bwMode="auto">
            <a:xfrm>
              <a:off x="812800" y="2667000"/>
              <a:ext cx="6502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sensitivity is achieved  at the cost of precision</a:t>
              </a:r>
            </a:p>
          </p:txBody>
        </p:sp>
        <p:sp>
          <p:nvSpPr>
            <p:cNvPr id="65540" name="Text Box 5"/>
            <p:cNvSpPr txBox="1">
              <a:spLocks noChangeArrowheads="1"/>
            </p:cNvSpPr>
            <p:nvPr/>
          </p:nvSpPr>
          <p:spPr bwMode="auto">
            <a:xfrm>
              <a:off x="838200" y="1066800"/>
              <a:ext cx="71628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/>
                <a:t>sample size should be guided by  qualitative and quantitative uniformity of the material </a:t>
              </a:r>
            </a:p>
          </p:txBody>
        </p:sp>
        <p:sp>
          <p:nvSpPr>
            <p:cNvPr id="65541" name="Text Box 10"/>
            <p:cNvSpPr txBox="1">
              <a:spLocks noChangeArrowheads="1"/>
            </p:cNvSpPr>
            <p:nvPr/>
          </p:nvSpPr>
          <p:spPr bwMode="auto">
            <a:xfrm>
              <a:off x="1692275" y="228600"/>
              <a:ext cx="47085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/>
                <a:t>Source authentication</a:t>
              </a:r>
            </a:p>
          </p:txBody>
        </p:sp>
        <p:sp>
          <p:nvSpPr>
            <p:cNvPr id="65542" name="Text Box 11"/>
            <p:cNvSpPr txBox="1">
              <a:spLocks noChangeArrowheads="1"/>
            </p:cNvSpPr>
            <p:nvPr/>
          </p:nvSpPr>
          <p:spPr bwMode="auto">
            <a:xfrm>
              <a:off x="838200" y="3429000"/>
              <a:ext cx="6689725" cy="157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two sets of method of analysis</a:t>
              </a:r>
            </a:p>
            <a:p>
              <a:r>
                <a:rPr lang="en-US" sz="2400"/>
                <a:t>      --for minute (microscopic) samples</a:t>
              </a:r>
            </a:p>
            <a:p>
              <a:r>
                <a:rPr lang="en-US" sz="2400"/>
                <a:t>     --for not so minute samples</a:t>
              </a:r>
            </a:p>
            <a:p>
              <a:r>
                <a:rPr lang="en-US" sz="2400" i="1"/>
                <a:t>of course they will have different precision limits</a:t>
              </a:r>
              <a:endParaRPr lang="en-US" sz="2400"/>
            </a:p>
          </p:txBody>
        </p:sp>
        <p:sp>
          <p:nvSpPr>
            <p:cNvPr id="65543" name="Text Box 12"/>
            <p:cNvSpPr txBox="1">
              <a:spLocks noChangeArrowheads="1"/>
            </p:cNvSpPr>
            <p:nvPr/>
          </p:nvSpPr>
          <p:spPr bwMode="auto">
            <a:xfrm>
              <a:off x="974725" y="5605463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5544" name="Text Box 13"/>
            <p:cNvSpPr txBox="1">
              <a:spLocks noChangeArrowheads="1"/>
            </p:cNvSpPr>
            <p:nvPr/>
          </p:nvSpPr>
          <p:spPr bwMode="auto">
            <a:xfrm>
              <a:off x="974725" y="5459413"/>
              <a:ext cx="7185025" cy="830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Databases for the attributes studied may</a:t>
              </a:r>
            </a:p>
            <a:p>
              <a:r>
                <a:rPr lang="en-US" sz="2400"/>
                <a:t>be used for quantitative estimate of the significance</a:t>
              </a:r>
            </a:p>
          </p:txBody>
        </p:sp>
        <p:sp>
          <p:nvSpPr>
            <p:cNvPr id="65545" name="Text Box 14"/>
            <p:cNvSpPr txBox="1">
              <a:spLocks noChangeArrowheads="1"/>
            </p:cNvSpPr>
            <p:nvPr/>
          </p:nvSpPr>
          <p:spPr bwMode="auto">
            <a:xfrm>
              <a:off x="1584325" y="2024063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5546" name="Text Box 15"/>
            <p:cNvSpPr txBox="1">
              <a:spLocks noChangeArrowheads="1"/>
            </p:cNvSpPr>
            <p:nvPr/>
          </p:nvSpPr>
          <p:spPr bwMode="auto">
            <a:xfrm>
              <a:off x="914400" y="2117725"/>
              <a:ext cx="693420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100"/>
                <a:t>background levels of substances in a given environment</a:t>
              </a:r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7924800" y="6400800"/>
              <a:ext cx="1111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Times New Roman" pitchFamily="18" charset="0"/>
                </a:rPr>
                <a:t>ranbsingh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" y="381000"/>
            <a:ext cx="8578850" cy="6203950"/>
            <a:chOff x="457200" y="563563"/>
            <a:chExt cx="8578850" cy="6203949"/>
          </a:xfrm>
        </p:grpSpPr>
        <p:sp>
          <p:nvSpPr>
            <p:cNvPr id="66563" name="Rectangle 4"/>
            <p:cNvSpPr>
              <a:spLocks noChangeArrowheads="1"/>
            </p:cNvSpPr>
            <p:nvPr/>
          </p:nvSpPr>
          <p:spPr bwMode="auto">
            <a:xfrm>
              <a:off x="457200" y="2438400"/>
              <a:ext cx="8061325" cy="378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2400"/>
                <a:t>               Suitable statistical methods to meet </a:t>
              </a:r>
            </a:p>
            <a:p>
              <a:r>
                <a:rPr lang="en-US" sz="2400"/>
                <a:t>          the judicial requirement should be chosen</a:t>
              </a:r>
            </a:p>
            <a:p>
              <a:endParaRPr lang="en-US" sz="2400"/>
            </a:p>
            <a:p>
              <a:pPr>
                <a:buFontTx/>
                <a:buChar char="•"/>
              </a:pPr>
              <a:r>
                <a:rPr lang="en-US" sz="2400"/>
                <a:t> probability of  guilt  </a:t>
              </a:r>
            </a:p>
            <a:p>
              <a:r>
                <a:rPr lang="en-US" sz="2400"/>
                <a:t>         -</a:t>
              </a:r>
              <a:r>
                <a:rPr lang="en-US" sz="2400" i="1"/>
                <a:t>association potential of the attribute</a:t>
              </a:r>
            </a:p>
            <a:p>
              <a:endParaRPr lang="en-US" sz="2400" i="1"/>
            </a:p>
            <a:p>
              <a:pPr>
                <a:buFontTx/>
                <a:buChar char="•"/>
              </a:pPr>
              <a:r>
                <a:rPr lang="en-US" sz="2400"/>
                <a:t> probability of  innocence </a:t>
              </a:r>
            </a:p>
            <a:p>
              <a:r>
                <a:rPr lang="en-US" sz="2400"/>
                <a:t>         -</a:t>
              </a:r>
              <a:r>
                <a:rPr lang="en-US" sz="2400" i="1"/>
                <a:t>discriminative potential of the attribute</a:t>
              </a:r>
            </a:p>
            <a:p>
              <a:r>
                <a:rPr lang="en-US" sz="2400"/>
                <a:t> </a:t>
              </a:r>
            </a:p>
            <a:p>
              <a:pPr>
                <a:buFontTx/>
                <a:buChar char="•"/>
              </a:pPr>
              <a:r>
                <a:rPr lang="en-US" sz="2400"/>
                <a:t> ratio of the </a:t>
              </a:r>
              <a:r>
                <a:rPr lang="en-US" sz="2400" i="1"/>
                <a:t>probability of  guilt  / probability of  innocence</a:t>
              </a:r>
            </a:p>
          </p:txBody>
        </p:sp>
        <p:sp>
          <p:nvSpPr>
            <p:cNvPr id="66564" name="Text Box 6"/>
            <p:cNvSpPr txBox="1">
              <a:spLocks noChangeArrowheads="1"/>
            </p:cNvSpPr>
            <p:nvPr/>
          </p:nvSpPr>
          <p:spPr bwMode="auto">
            <a:xfrm>
              <a:off x="1355725" y="4462463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6565" name="Text Box 7"/>
            <p:cNvSpPr txBox="1">
              <a:spLocks noChangeArrowheads="1"/>
            </p:cNvSpPr>
            <p:nvPr/>
          </p:nvSpPr>
          <p:spPr bwMode="auto">
            <a:xfrm>
              <a:off x="533400" y="563563"/>
              <a:ext cx="7904163" cy="157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Instead of qualitative or semi quantitative  analyses of a </a:t>
              </a:r>
            </a:p>
            <a:p>
              <a:r>
                <a:rPr lang="en-US" sz="2400"/>
                <a:t>large number of elements a smaller number of elements </a:t>
              </a:r>
            </a:p>
            <a:p>
              <a:r>
                <a:rPr lang="en-US" sz="2400"/>
                <a:t>suitable for quantitative analyses should be selected for</a:t>
              </a:r>
            </a:p>
            <a:p>
              <a:r>
                <a:rPr lang="en-US" sz="2400"/>
                <a:t>meaningful databases</a:t>
              </a:r>
            </a:p>
          </p:txBody>
        </p:sp>
        <p:sp>
          <p:nvSpPr>
            <p:cNvPr id="66566" name="Text Box 8"/>
            <p:cNvSpPr txBox="1">
              <a:spLocks noChangeArrowheads="1"/>
            </p:cNvSpPr>
            <p:nvPr/>
          </p:nvSpPr>
          <p:spPr bwMode="auto">
            <a:xfrm>
              <a:off x="1355725" y="2481263"/>
              <a:ext cx="184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66567" name="Text Box 11"/>
            <p:cNvSpPr txBox="1">
              <a:spLocks noChangeArrowheads="1"/>
            </p:cNvSpPr>
            <p:nvPr/>
          </p:nvSpPr>
          <p:spPr bwMode="auto">
            <a:xfrm>
              <a:off x="7924800" y="6400800"/>
              <a:ext cx="1111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Times New Roman" pitchFamily="18" charset="0"/>
                </a:rPr>
                <a:t>ranbsingh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004888" y="152400"/>
            <a:ext cx="7642225" cy="6496050"/>
            <a:chOff x="1066800" y="304800"/>
            <a:chExt cx="7642093" cy="6496110"/>
          </a:xfrm>
        </p:grpSpPr>
        <p:sp>
          <p:nvSpPr>
            <p:cNvPr id="67587" name="Text Box 2"/>
            <p:cNvSpPr txBox="1">
              <a:spLocks noChangeArrowheads="1"/>
            </p:cNvSpPr>
            <p:nvPr/>
          </p:nvSpPr>
          <p:spPr bwMode="auto">
            <a:xfrm>
              <a:off x="4267200" y="3048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9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Characterization of Metals by their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88" name="Text Box 3"/>
            <p:cNvSpPr txBox="1">
              <a:spLocks noChangeArrowheads="1"/>
            </p:cNvSpPr>
            <p:nvPr/>
          </p:nvSpPr>
          <p:spPr bwMode="auto">
            <a:xfrm>
              <a:off x="2895600" y="7540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9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Trace Element Profile</a:t>
              </a:r>
              <a:endParaRPr lang="en-US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89" name="Text Box 4"/>
            <p:cNvSpPr txBox="1">
              <a:spLocks noChangeArrowheads="1"/>
            </p:cNvSpPr>
            <p:nvPr/>
          </p:nvSpPr>
          <p:spPr bwMode="auto">
            <a:xfrm>
              <a:off x="6858001" y="1524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55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Whether</a:t>
              </a:r>
              <a:endParaRPr lang="en-US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0" name="Text Box 5"/>
            <p:cNvSpPr txBox="1">
              <a:spLocks noChangeArrowheads="1"/>
            </p:cNvSpPr>
            <p:nvPr/>
          </p:nvSpPr>
          <p:spPr bwMode="auto">
            <a:xfrm>
              <a:off x="4216400" y="2286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3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Different Databases on Trace Impurities</a:t>
              </a:r>
              <a:endParaRPr lang="en-US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1" name="Text Box 6"/>
            <p:cNvSpPr txBox="1">
              <a:spLocks noChangeArrowheads="1"/>
            </p:cNvSpPr>
            <p:nvPr/>
          </p:nvSpPr>
          <p:spPr bwMode="auto">
            <a:xfrm>
              <a:off x="1905000" y="25908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3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can be Shared</a:t>
              </a:r>
              <a:endParaRPr lang="en-US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2" name="Text Box 7"/>
            <p:cNvSpPr txBox="1">
              <a:spLocks noChangeArrowheads="1"/>
            </p:cNvSpPr>
            <p:nvPr/>
          </p:nvSpPr>
          <p:spPr bwMode="auto">
            <a:xfrm>
              <a:off x="1066800" y="3124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Accuracy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3" name="Text Box 8"/>
            <p:cNvSpPr txBox="1">
              <a:spLocks noChangeArrowheads="1"/>
            </p:cNvSpPr>
            <p:nvPr/>
          </p:nvSpPr>
          <p:spPr bwMode="auto">
            <a:xfrm>
              <a:off x="6470651" y="3124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en-US" sz="22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2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closeness of the measured value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4" name="Text Box 9"/>
            <p:cNvSpPr txBox="1">
              <a:spLocks noChangeArrowheads="1"/>
            </p:cNvSpPr>
            <p:nvPr/>
          </p:nvSpPr>
          <p:spPr bwMode="auto">
            <a:xfrm>
              <a:off x="5638801" y="34210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to the true value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5" name="Text Box 10"/>
            <p:cNvSpPr txBox="1">
              <a:spLocks noChangeArrowheads="1"/>
            </p:cNvSpPr>
            <p:nvPr/>
          </p:nvSpPr>
          <p:spPr bwMode="auto">
            <a:xfrm>
              <a:off x="1822450" y="388302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Systematic error in</a:t>
              </a:r>
              <a:endParaRPr lang="en-US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6" name="Text Box 11"/>
            <p:cNvSpPr txBox="1">
              <a:spLocks noChangeArrowheads="1"/>
            </p:cNvSpPr>
            <p:nvPr/>
          </p:nvSpPr>
          <p:spPr bwMode="auto">
            <a:xfrm>
              <a:off x="1949450" y="4191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measurements (bias)</a:t>
              </a:r>
              <a:endParaRPr lang="en-US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7" name="Text Box 12"/>
            <p:cNvSpPr txBox="1">
              <a:spLocks noChangeArrowheads="1"/>
            </p:cNvSpPr>
            <p:nvPr/>
          </p:nvSpPr>
          <p:spPr bwMode="auto">
            <a:xfrm>
              <a:off x="6354763" y="391636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en-US" sz="22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difference between measured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8" name="Text Box 13"/>
            <p:cNvSpPr txBox="1">
              <a:spLocks noChangeArrowheads="1"/>
            </p:cNvSpPr>
            <p:nvPr/>
          </p:nvSpPr>
          <p:spPr bwMode="auto">
            <a:xfrm>
              <a:off x="5516563" y="4191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and true values</a:t>
              </a:r>
              <a:endPara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599" name="Text Box 14"/>
            <p:cNvSpPr txBox="1">
              <a:spLocks noChangeArrowheads="1"/>
            </p:cNvSpPr>
            <p:nvPr/>
          </p:nvSpPr>
          <p:spPr bwMode="auto">
            <a:xfrm>
              <a:off x="1779587" y="4724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Standard deviation</a:t>
              </a:r>
              <a:endParaRPr lang="en-US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00" name="Text Box 15"/>
            <p:cNvSpPr txBox="1">
              <a:spLocks noChangeArrowheads="1"/>
            </p:cNvSpPr>
            <p:nvPr/>
          </p:nvSpPr>
          <p:spPr bwMode="auto">
            <a:xfrm>
              <a:off x="5795963" y="4724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en-US" sz="22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2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an index of precision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01" name="Text Box 16"/>
            <p:cNvSpPr txBox="1">
              <a:spLocks noChangeArrowheads="1"/>
            </p:cNvSpPr>
            <p:nvPr/>
          </p:nvSpPr>
          <p:spPr bwMode="auto">
            <a:xfrm>
              <a:off x="2732087" y="5789613"/>
              <a:ext cx="1588" cy="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en-US" sz="22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* Validation of analytical technique</a:t>
              </a:r>
              <a:endParaRPr lang="en-US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02" name="Text Box 17"/>
            <p:cNvSpPr txBox="1">
              <a:spLocks noChangeArrowheads="1"/>
            </p:cNvSpPr>
            <p:nvPr/>
          </p:nvSpPr>
          <p:spPr bwMode="auto">
            <a:xfrm>
              <a:off x="4038600" y="53324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Generation of Analytical data of Known Quality</a:t>
              </a:r>
              <a:endParaRPr lang="en-US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03" name="Text Box 18"/>
            <p:cNvSpPr txBox="1">
              <a:spLocks noChangeArrowheads="1"/>
            </p:cNvSpPr>
            <p:nvPr/>
          </p:nvSpPr>
          <p:spPr bwMode="auto">
            <a:xfrm>
              <a:off x="2439987" y="6170613"/>
              <a:ext cx="1588" cy="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>
                <a:buClr>
                  <a:schemeClr val="tx2"/>
                </a:buClr>
                <a:buSzPct val="75000"/>
                <a:buFont typeface="Monotype Sorts" pitchFamily="2" charset="2"/>
                <a:buNone/>
              </a:pPr>
              <a:r>
                <a:rPr lang="en-US" sz="22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* Quality Assurance Measures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04" name="Text Box 20"/>
            <p:cNvSpPr txBox="1">
              <a:spLocks noChangeArrowheads="1"/>
            </p:cNvSpPr>
            <p:nvPr/>
          </p:nvSpPr>
          <p:spPr bwMode="auto">
            <a:xfrm>
              <a:off x="7299325" y="6213475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605" name="Text Box 21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442200" y="6400800"/>
              <a:ext cx="126669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i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ranbsingh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1395413"/>
          <a:ext cx="9144000" cy="4175125"/>
        </p:xfrm>
        <a:graphic>
          <a:graphicData uri="http://schemas.openxmlformats.org/presentationml/2006/ole">
            <p:oleObj spid="_x0000_s5122" name="Clip" r:id="rId4" imgW="1621800" imgH="759240" progId="">
              <p:embed/>
            </p:oleObj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43000" y="2133600"/>
            <a:ext cx="70485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700" i="1">
                <a:solidFill>
                  <a:srgbClr val="3366FF"/>
                </a:solidFill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924800" y="64008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</a:rPr>
              <a:t>ranbsingh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04800" y="304800"/>
            <a:ext cx="8610600" cy="6324600"/>
            <a:chOff x="304800" y="457200"/>
            <a:chExt cx="8610600" cy="6324600"/>
          </a:xfrm>
        </p:grpSpPr>
        <p:sp>
          <p:nvSpPr>
            <p:cNvPr id="44035" name="Text Box 3"/>
            <p:cNvSpPr txBox="1">
              <a:spLocks noChangeArrowheads="1"/>
            </p:cNvSpPr>
            <p:nvPr/>
          </p:nvSpPr>
          <p:spPr bwMode="auto">
            <a:xfrm>
              <a:off x="4572000" y="457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700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Trace element characterization of copper</a:t>
              </a:r>
              <a:endParaRPr lang="en-US" sz="28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36" name="Text Box 5"/>
            <p:cNvSpPr txBox="1">
              <a:spLocks noChangeArrowheads="1"/>
            </p:cNvSpPr>
            <p:nvPr/>
          </p:nvSpPr>
          <p:spPr bwMode="auto">
            <a:xfrm>
              <a:off x="3124200" y="838200"/>
              <a:ext cx="74613" cy="74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Impurities detected</a:t>
              </a:r>
              <a:endPara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37" name="Text Box 7"/>
            <p:cNvSpPr txBox="1">
              <a:spLocks noChangeArrowheads="1"/>
            </p:cNvSpPr>
            <p:nvPr/>
          </p:nvSpPr>
          <p:spPr bwMode="auto">
            <a:xfrm flipH="1">
              <a:off x="5486400" y="912812"/>
              <a:ext cx="74613" cy="7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2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(NAA      OES)</a:t>
              </a:r>
              <a:endPara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38" name="Text Box 8"/>
            <p:cNvSpPr txBox="1">
              <a:spLocks noChangeArrowheads="1"/>
            </p:cNvSpPr>
            <p:nvPr/>
          </p:nvSpPr>
          <p:spPr bwMode="auto">
            <a:xfrm>
              <a:off x="5562600" y="9906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17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and</a:t>
              </a:r>
              <a:endParaRPr lang="en-US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39" name="Text Box 10"/>
            <p:cNvSpPr txBox="1">
              <a:spLocks noChangeArrowheads="1"/>
            </p:cNvSpPr>
            <p:nvPr/>
          </p:nvSpPr>
          <p:spPr bwMode="auto">
            <a:xfrm>
              <a:off x="1295400" y="16467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Antimony</a:t>
              </a:r>
              <a:endParaRPr lang="en-US" sz="40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0" name="Text Box 11"/>
            <p:cNvSpPr txBox="1">
              <a:spLocks noChangeArrowheads="1"/>
            </p:cNvSpPr>
            <p:nvPr/>
          </p:nvSpPr>
          <p:spPr bwMode="auto">
            <a:xfrm>
              <a:off x="2905125" y="17229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Cobalt</a:t>
              </a:r>
              <a:endPara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1" name="Text Box 12"/>
            <p:cNvSpPr txBox="1">
              <a:spLocks noChangeArrowheads="1"/>
            </p:cNvSpPr>
            <p:nvPr/>
          </p:nvSpPr>
          <p:spPr bwMode="auto">
            <a:xfrm>
              <a:off x="4516438" y="17229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9966FF"/>
                  </a:solidFill>
                  <a:latin typeface="Times New Roman" pitchFamily="18" charset="0"/>
                  <a:cs typeface="Times New Roman" pitchFamily="18" charset="0"/>
                </a:rPr>
                <a:t>Iridium</a:t>
              </a:r>
              <a:endParaRPr lang="en-US" sz="4000" b="1" i="1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2" name="Text Box 13"/>
            <p:cNvSpPr txBox="1">
              <a:spLocks noChangeArrowheads="1"/>
            </p:cNvSpPr>
            <p:nvPr/>
          </p:nvSpPr>
          <p:spPr bwMode="auto">
            <a:xfrm>
              <a:off x="6127750" y="17229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Nickel</a:t>
              </a:r>
              <a:endParaRPr lang="en-US" sz="4000" b="1" i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3" name="Text Box 14"/>
            <p:cNvSpPr txBox="1">
              <a:spLocks noChangeArrowheads="1"/>
            </p:cNvSpPr>
            <p:nvPr/>
          </p:nvSpPr>
          <p:spPr bwMode="auto">
            <a:xfrm>
              <a:off x="7739063" y="17229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CC6600"/>
                  </a:solidFill>
                  <a:latin typeface="Times New Roman" pitchFamily="18" charset="0"/>
                  <a:cs typeface="Times New Roman" pitchFamily="18" charset="0"/>
                </a:rPr>
                <a:t>Tellurium</a:t>
              </a:r>
              <a:endParaRPr lang="en-US" sz="4000" b="1" i="1">
                <a:solidFill>
                  <a:srgbClr val="CC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4" name="Text Box 16"/>
            <p:cNvSpPr txBox="1">
              <a:spLocks noChangeArrowheads="1"/>
            </p:cNvSpPr>
            <p:nvPr/>
          </p:nvSpPr>
          <p:spPr bwMode="auto">
            <a:xfrm>
              <a:off x="1066800" y="25611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9966FF"/>
                  </a:solidFill>
                  <a:latin typeface="Times New Roman" pitchFamily="18" charset="0"/>
                  <a:cs typeface="Times New Roman" pitchFamily="18" charset="0"/>
                </a:rPr>
                <a:t>Arsenic</a:t>
              </a:r>
              <a:endParaRPr lang="en-US" sz="4000" b="1" i="1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5" name="Text Box 17"/>
            <p:cNvSpPr txBox="1">
              <a:spLocks noChangeArrowheads="1"/>
            </p:cNvSpPr>
            <p:nvPr/>
          </p:nvSpPr>
          <p:spPr bwMode="auto">
            <a:xfrm>
              <a:off x="2760663" y="25611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Gold</a:t>
              </a:r>
              <a:endParaRPr lang="en-US" sz="40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6" name="Text Box 18"/>
            <p:cNvSpPr txBox="1">
              <a:spLocks noChangeArrowheads="1"/>
            </p:cNvSpPr>
            <p:nvPr/>
          </p:nvSpPr>
          <p:spPr bwMode="auto">
            <a:xfrm>
              <a:off x="4114800" y="2559606"/>
              <a:ext cx="1588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Lead</a:t>
              </a:r>
              <a:endPara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7" name="Text Box 19"/>
            <p:cNvSpPr txBox="1">
              <a:spLocks noChangeArrowheads="1"/>
            </p:cNvSpPr>
            <p:nvPr/>
          </p:nvSpPr>
          <p:spPr bwMode="auto">
            <a:xfrm>
              <a:off x="6161088" y="25611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9966FF"/>
                  </a:solidFill>
                  <a:latin typeface="Times New Roman" pitchFamily="18" charset="0"/>
                  <a:cs typeface="Times New Roman" pitchFamily="18" charset="0"/>
                </a:rPr>
                <a:t>Silver</a:t>
              </a:r>
              <a:endParaRPr lang="en-US" sz="4000" b="1" i="1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8" name="Text Box 20"/>
            <p:cNvSpPr txBox="1">
              <a:spLocks noChangeArrowheads="1"/>
            </p:cNvSpPr>
            <p:nvPr/>
          </p:nvSpPr>
          <p:spPr bwMode="auto">
            <a:xfrm>
              <a:off x="7593013" y="2484993"/>
              <a:ext cx="1588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Tin</a:t>
              </a:r>
              <a:endParaRPr lang="en-US" sz="4000" b="1" i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49" name="Text Box 22"/>
            <p:cNvSpPr txBox="1">
              <a:spLocks noChangeArrowheads="1"/>
            </p:cNvSpPr>
            <p:nvPr/>
          </p:nvSpPr>
          <p:spPr bwMode="auto">
            <a:xfrm>
              <a:off x="1143000" y="33993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Bismuth</a:t>
              </a:r>
              <a:endParaRPr lang="en-US" sz="4000" b="1" i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0" name="Text Box 23"/>
            <p:cNvSpPr txBox="1">
              <a:spLocks noChangeArrowheads="1"/>
            </p:cNvSpPr>
            <p:nvPr/>
          </p:nvSpPr>
          <p:spPr bwMode="auto">
            <a:xfrm>
              <a:off x="2760663" y="33993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9966FF"/>
                  </a:solidFill>
                  <a:latin typeface="Times New Roman" pitchFamily="18" charset="0"/>
                  <a:cs typeface="Times New Roman" pitchFamily="18" charset="0"/>
                </a:rPr>
                <a:t>Iron</a:t>
              </a:r>
              <a:endParaRPr lang="en-US" sz="4000" b="1" i="1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1" name="Text Box 24"/>
            <p:cNvSpPr txBox="1">
              <a:spLocks noChangeArrowheads="1"/>
            </p:cNvSpPr>
            <p:nvPr/>
          </p:nvSpPr>
          <p:spPr bwMode="auto">
            <a:xfrm>
              <a:off x="4495800" y="33993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Manganese</a:t>
              </a:r>
              <a:endParaRPr lang="en-US" sz="4000" b="1" i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2" name="Text Box 25"/>
            <p:cNvSpPr txBox="1">
              <a:spLocks noChangeArrowheads="1"/>
            </p:cNvSpPr>
            <p:nvPr/>
          </p:nvSpPr>
          <p:spPr bwMode="auto">
            <a:xfrm>
              <a:off x="6340475" y="33993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Selenium</a:t>
              </a:r>
              <a:endPara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3" name="Text Box 26"/>
            <p:cNvSpPr txBox="1">
              <a:spLocks noChangeArrowheads="1"/>
            </p:cNvSpPr>
            <p:nvPr/>
          </p:nvSpPr>
          <p:spPr bwMode="auto">
            <a:xfrm>
              <a:off x="7848600" y="332319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9966FF"/>
                  </a:solidFill>
                  <a:latin typeface="Times New Roman" pitchFamily="18" charset="0"/>
                  <a:cs typeface="Times New Roman" pitchFamily="18" charset="0"/>
                </a:rPr>
                <a:t>Zinc</a:t>
              </a:r>
              <a:endParaRPr lang="en-US" sz="4000" b="1" i="1">
                <a:solidFill>
                  <a:srgbClr val="9966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4" name="Text Box 27"/>
            <p:cNvSpPr txBox="1">
              <a:spLocks noChangeArrowheads="1"/>
            </p:cNvSpPr>
            <p:nvPr/>
          </p:nvSpPr>
          <p:spPr bwMode="auto">
            <a:xfrm>
              <a:off x="4654550" y="44005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endParaRPr lang="en-US" sz="2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5" name="Text Box 29"/>
            <p:cNvSpPr txBox="1">
              <a:spLocks noChangeArrowheads="1"/>
            </p:cNvSpPr>
            <p:nvPr/>
          </p:nvSpPr>
          <p:spPr bwMode="auto">
            <a:xfrm>
              <a:off x="2381250" y="6096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0" hangingPunct="0"/>
              <a:endPara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6" name="Text Box 30"/>
            <p:cNvSpPr txBox="1">
              <a:spLocks noChangeArrowheads="1"/>
            </p:cNvSpPr>
            <p:nvPr/>
          </p:nvSpPr>
          <p:spPr bwMode="auto">
            <a:xfrm>
              <a:off x="6629400" y="5259391"/>
              <a:ext cx="76200" cy="74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400" b="1" i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Ag,  Se,  Sb,  Au</a:t>
              </a:r>
              <a:endParaRPr lang="en-US" sz="36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7" name="Text Box 32"/>
            <p:cNvSpPr txBox="1">
              <a:spLocks noChangeArrowheads="1"/>
            </p:cNvSpPr>
            <p:nvPr/>
          </p:nvSpPr>
          <p:spPr bwMode="auto">
            <a:xfrm>
              <a:off x="3352800" y="44958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700" b="1" i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Neutron activation analysis</a:t>
              </a:r>
              <a:endParaRPr lang="en-US" sz="3600" b="1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58" name="Text Box 34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648707" y="6381690"/>
              <a:ext cx="126669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i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ranbsingh</a:t>
              </a:r>
            </a:p>
          </p:txBody>
        </p:sp>
        <p:sp>
          <p:nvSpPr>
            <p:cNvPr id="44059" name="Text Box 36"/>
            <p:cNvSpPr txBox="1">
              <a:spLocks noChangeArrowheads="1"/>
            </p:cNvSpPr>
            <p:nvPr/>
          </p:nvSpPr>
          <p:spPr bwMode="auto">
            <a:xfrm>
              <a:off x="3046413" y="5791200"/>
              <a:ext cx="1588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characterization</a:t>
              </a:r>
              <a:endParaRPr lang="en-US" sz="40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060" name="Text Box 37"/>
            <p:cNvSpPr txBox="1">
              <a:spLocks noChangeArrowheads="1"/>
            </p:cNvSpPr>
            <p:nvPr/>
          </p:nvSpPr>
          <p:spPr bwMode="auto">
            <a:xfrm>
              <a:off x="304800" y="5029200"/>
              <a:ext cx="1524776" cy="53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elements</a:t>
              </a:r>
            </a:p>
          </p:txBody>
        </p:sp>
        <p:sp>
          <p:nvSpPr>
            <p:cNvPr id="44061" name="Text Box 38"/>
            <p:cNvSpPr txBox="1">
              <a:spLocks noChangeArrowheads="1"/>
            </p:cNvSpPr>
            <p:nvPr/>
          </p:nvSpPr>
          <p:spPr bwMode="auto">
            <a:xfrm>
              <a:off x="838200" y="5334000"/>
              <a:ext cx="2877711" cy="53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9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recommended for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838200"/>
            <a:ext cx="8915400" cy="5638800"/>
            <a:chOff x="228600" y="1143000"/>
            <a:chExt cx="8915400" cy="5638800"/>
          </a:xfrm>
        </p:grpSpPr>
        <p:sp>
          <p:nvSpPr>
            <p:cNvPr id="45059" name="Text Box 2"/>
            <p:cNvSpPr txBox="1">
              <a:spLocks noChangeArrowheads="1"/>
            </p:cNvSpPr>
            <p:nvPr/>
          </p:nvSpPr>
          <p:spPr bwMode="auto">
            <a:xfrm>
              <a:off x="1295400" y="1143000"/>
              <a:ext cx="6092825" cy="879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200" b="1" i="1">
                  <a:solidFill>
                    <a:srgbClr val="FF0000"/>
                  </a:solidFill>
                  <a:latin typeface="Times New Roman" pitchFamily="18" charset="0"/>
                </a:rPr>
                <a:t>Fifty six samples </a:t>
              </a:r>
            </a:p>
            <a:p>
              <a:pPr>
                <a:lnSpc>
                  <a:spcPct val="80000"/>
                </a:lnSpc>
              </a:pPr>
              <a:r>
                <a:rPr lang="en-US" sz="3200" b="1" i="1">
                  <a:solidFill>
                    <a:srgbClr val="FF0000"/>
                  </a:solidFill>
                  <a:latin typeface="Times New Roman" pitchFamily="18" charset="0"/>
                </a:rPr>
                <a:t>from a hundred meter copper wire</a:t>
              </a:r>
            </a:p>
          </p:txBody>
        </p:sp>
        <p:sp>
          <p:nvSpPr>
            <p:cNvPr id="45060" name="Text Box 3"/>
            <p:cNvSpPr txBox="1">
              <a:spLocks noChangeArrowheads="1"/>
            </p:cNvSpPr>
            <p:nvPr/>
          </p:nvSpPr>
          <p:spPr bwMode="auto">
            <a:xfrm>
              <a:off x="228600" y="2590800"/>
              <a:ext cx="8802688" cy="268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accent2"/>
                  </a:solidFill>
                  <a:latin typeface="Times New Roman" pitchFamily="18" charset="0"/>
                </a:rPr>
                <a:t>Elements                                 Ag          Se         Sb       Au   </a:t>
              </a:r>
            </a:p>
            <a:p>
              <a:endParaRPr lang="en-US" sz="2800" b="1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>
                <a:lnSpc>
                  <a:spcPct val="75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</a:rPr>
                <a:t>Mean concentration               12.7        4.3        4.0        0.6</a:t>
              </a:r>
            </a:p>
            <a:p>
              <a:pPr>
                <a:lnSpc>
                  <a:spcPct val="75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</a:rPr>
                <a:t>value in ppm</a:t>
              </a:r>
            </a:p>
            <a:p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  <a:p>
              <a:pPr>
                <a:lnSpc>
                  <a:spcPct val="75000"/>
                </a:lnSpc>
              </a:pPr>
              <a:r>
                <a:rPr lang="en-US" sz="2800" b="1">
                  <a:solidFill>
                    <a:srgbClr val="0066FF"/>
                  </a:solidFill>
                  <a:latin typeface="Times New Roman" pitchFamily="18" charset="0"/>
                </a:rPr>
                <a:t>Coefficient of                           3.5         4.2         2.2       3.8 </a:t>
              </a:r>
            </a:p>
            <a:p>
              <a:pPr>
                <a:lnSpc>
                  <a:spcPct val="75000"/>
                </a:lnSpc>
              </a:pPr>
              <a:r>
                <a:rPr lang="en-US" sz="2800" b="1">
                  <a:solidFill>
                    <a:srgbClr val="0066FF"/>
                  </a:solidFill>
                  <a:latin typeface="Times New Roman" pitchFamily="18" charset="0"/>
                </a:rPr>
                <a:t>variation(%)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8032750" y="6415088"/>
              <a:ext cx="11112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Times New Roman" pitchFamily="18" charset="0"/>
                </a:rPr>
                <a:t>ranbsingh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09800" y="233363"/>
            <a:ext cx="4205288" cy="5405437"/>
            <a:chOff x="2209800" y="233361"/>
            <a:chExt cx="4205288" cy="5405439"/>
          </a:xfrm>
        </p:grpSpPr>
        <p:sp>
          <p:nvSpPr>
            <p:cNvPr id="33" name="Rectangle 32"/>
            <p:cNvSpPr/>
            <p:nvPr/>
          </p:nvSpPr>
          <p:spPr>
            <a:xfrm>
              <a:off x="3505200" y="2971799"/>
              <a:ext cx="1676400" cy="26670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6085" name="Text Box 2"/>
            <p:cNvSpPr txBox="1">
              <a:spLocks noChangeArrowheads="1"/>
            </p:cNvSpPr>
            <p:nvPr/>
          </p:nvSpPr>
          <p:spPr bwMode="auto">
            <a:xfrm>
              <a:off x="4292600" y="233361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endParaRPr lang="en-US" sz="20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86" name="Text Box 4"/>
            <p:cNvSpPr txBox="1">
              <a:spLocks noChangeArrowheads="1"/>
            </p:cNvSpPr>
            <p:nvPr/>
          </p:nvSpPr>
          <p:spPr bwMode="auto">
            <a:xfrm>
              <a:off x="4114800" y="1219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2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Comparison of copper wires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87" name="Text Box 5"/>
            <p:cNvSpPr txBox="1">
              <a:spLocks noChangeArrowheads="1"/>
            </p:cNvSpPr>
            <p:nvPr/>
          </p:nvSpPr>
          <p:spPr bwMode="auto">
            <a:xfrm>
              <a:off x="2209800" y="2438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Case A</a:t>
              </a:r>
              <a:endPara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88" name="Text Box 6"/>
            <p:cNvSpPr txBox="1">
              <a:spLocks noChangeArrowheads="1"/>
            </p:cNvSpPr>
            <p:nvPr/>
          </p:nvSpPr>
          <p:spPr bwMode="auto">
            <a:xfrm>
              <a:off x="6415088" y="1905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concentration in ppm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89" name="Text Box 7"/>
            <p:cNvSpPr txBox="1">
              <a:spLocks noChangeArrowheads="1"/>
            </p:cNvSpPr>
            <p:nvPr/>
          </p:nvSpPr>
          <p:spPr bwMode="auto">
            <a:xfrm>
              <a:off x="6415088" y="22860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Ag     Au    Sb  Se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0" name="Text Box 8"/>
            <p:cNvSpPr txBox="1">
              <a:spLocks noChangeArrowheads="1"/>
            </p:cNvSpPr>
            <p:nvPr/>
          </p:nvSpPr>
          <p:spPr bwMode="auto">
            <a:xfrm>
              <a:off x="2476500" y="273049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questioned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1" name="Text Box 9"/>
            <p:cNvSpPr txBox="1">
              <a:spLocks noChangeArrowheads="1"/>
            </p:cNvSpPr>
            <p:nvPr/>
          </p:nvSpPr>
          <p:spPr bwMode="auto">
            <a:xfrm>
              <a:off x="2655888" y="3200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known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2" name="Text Box 10"/>
            <p:cNvSpPr txBox="1">
              <a:spLocks noChangeArrowheads="1"/>
            </p:cNvSpPr>
            <p:nvPr/>
          </p:nvSpPr>
          <p:spPr bwMode="auto">
            <a:xfrm>
              <a:off x="2655888" y="36576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known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3" name="Text Box 11"/>
            <p:cNvSpPr txBox="1">
              <a:spLocks noChangeArrowheads="1"/>
            </p:cNvSpPr>
            <p:nvPr/>
          </p:nvSpPr>
          <p:spPr bwMode="auto">
            <a:xfrm>
              <a:off x="2297113" y="42497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Case B</a:t>
              </a:r>
              <a:endPara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4" name="Text Box 12"/>
            <p:cNvSpPr txBox="1">
              <a:spLocks noChangeArrowheads="1"/>
            </p:cNvSpPr>
            <p:nvPr/>
          </p:nvSpPr>
          <p:spPr bwMode="auto">
            <a:xfrm>
              <a:off x="2476500" y="46005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questioned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5" name="Text Box 13"/>
            <p:cNvSpPr txBox="1">
              <a:spLocks noChangeArrowheads="1"/>
            </p:cNvSpPr>
            <p:nvPr/>
          </p:nvSpPr>
          <p:spPr bwMode="auto">
            <a:xfrm>
              <a:off x="2655888" y="5029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known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6" name="Text Box 14"/>
            <p:cNvSpPr txBox="1">
              <a:spLocks noChangeArrowheads="1"/>
            </p:cNvSpPr>
            <p:nvPr/>
          </p:nvSpPr>
          <p:spPr bwMode="auto">
            <a:xfrm>
              <a:off x="2655888" y="5486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known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7" name="Text Box 15"/>
            <p:cNvSpPr txBox="1">
              <a:spLocks noChangeArrowheads="1"/>
            </p:cNvSpPr>
            <p:nvPr/>
          </p:nvSpPr>
          <p:spPr bwMode="auto">
            <a:xfrm>
              <a:off x="6415088" y="2730499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14.0  0.51 7.0 2.7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8" name="Text Box 16"/>
            <p:cNvSpPr txBox="1">
              <a:spLocks noChangeArrowheads="1"/>
            </p:cNvSpPr>
            <p:nvPr/>
          </p:nvSpPr>
          <p:spPr bwMode="auto">
            <a:xfrm>
              <a:off x="6415088" y="3200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0.2  0.03 2.2 0.7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099" name="Text Box 17"/>
            <p:cNvSpPr txBox="1">
              <a:spLocks noChangeArrowheads="1"/>
            </p:cNvSpPr>
            <p:nvPr/>
          </p:nvSpPr>
          <p:spPr bwMode="auto">
            <a:xfrm>
              <a:off x="6415088" y="36576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0.3  0.03 2.1 0.7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0" name="Text Box 18"/>
            <p:cNvSpPr txBox="1">
              <a:spLocks noChangeArrowheads="1"/>
            </p:cNvSpPr>
            <p:nvPr/>
          </p:nvSpPr>
          <p:spPr bwMode="auto">
            <a:xfrm>
              <a:off x="6415088" y="459422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14.0  0.52 7.0 2.7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1" name="Text Box 19"/>
            <p:cNvSpPr txBox="1">
              <a:spLocks noChangeArrowheads="1"/>
            </p:cNvSpPr>
            <p:nvPr/>
          </p:nvSpPr>
          <p:spPr bwMode="auto">
            <a:xfrm>
              <a:off x="6415088" y="50228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7.9  0.06 0.5 4.5</a:t>
              </a:r>
              <a:endParaRPr lang="en-US" sz="3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2" name="Text Box 20"/>
            <p:cNvSpPr txBox="1">
              <a:spLocks noChangeArrowheads="1"/>
            </p:cNvSpPr>
            <p:nvPr/>
          </p:nvSpPr>
          <p:spPr bwMode="auto">
            <a:xfrm>
              <a:off x="6415088" y="5486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14.0  0.52 7.0 2.7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3" name="Text Box 21"/>
            <p:cNvSpPr txBox="1">
              <a:spLocks noChangeArrowheads="1"/>
            </p:cNvSpPr>
            <p:nvPr/>
          </p:nvSpPr>
          <p:spPr bwMode="auto">
            <a:xfrm>
              <a:off x="4343400" y="30861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could not be</a:t>
              </a:r>
              <a:endParaRPr lang="en-US" sz="36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4" name="Text Box 22"/>
            <p:cNvSpPr txBox="1">
              <a:spLocks noChangeArrowheads="1"/>
            </p:cNvSpPr>
            <p:nvPr/>
          </p:nvSpPr>
          <p:spPr bwMode="auto">
            <a:xfrm>
              <a:off x="4343400" y="3436937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distinguished</a:t>
              </a:r>
              <a:endParaRPr lang="en-US" sz="36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5" name="Text Box 23"/>
            <p:cNvSpPr txBox="1">
              <a:spLocks noChangeArrowheads="1"/>
            </p:cNvSpPr>
            <p:nvPr/>
          </p:nvSpPr>
          <p:spPr bwMode="auto">
            <a:xfrm>
              <a:off x="4343400" y="3789362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on the basis</a:t>
              </a:r>
              <a:endParaRPr lang="en-US" sz="36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6" name="Text Box 24"/>
            <p:cNvSpPr txBox="1">
              <a:spLocks noChangeArrowheads="1"/>
            </p:cNvSpPr>
            <p:nvPr/>
          </p:nvSpPr>
          <p:spPr bwMode="auto">
            <a:xfrm>
              <a:off x="3740150" y="41275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/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of physica</a:t>
              </a:r>
              <a:r>
                <a:rPr lang="en-US" sz="2000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l,</a:t>
              </a:r>
              <a:endParaRPr lang="en-US" sz="36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7" name="Text Box 25"/>
            <p:cNvSpPr txBox="1">
              <a:spLocks noChangeArrowheads="1"/>
            </p:cNvSpPr>
            <p:nvPr/>
          </p:nvSpPr>
          <p:spPr bwMode="auto">
            <a:xfrm>
              <a:off x="4165600" y="4491037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chemical,</a:t>
              </a:r>
              <a:endParaRPr lang="en-US" sz="36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8" name="Text Box 26"/>
            <p:cNvSpPr txBox="1">
              <a:spLocks noChangeArrowheads="1"/>
            </p:cNvSpPr>
            <p:nvPr/>
          </p:nvSpPr>
          <p:spPr bwMode="auto">
            <a:xfrm>
              <a:off x="4343400" y="48418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and electrical</a:t>
              </a:r>
              <a:endParaRPr lang="en-US" sz="36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109" name="Text Box 27"/>
            <p:cNvSpPr txBox="1">
              <a:spLocks noChangeArrowheads="1"/>
            </p:cNvSpPr>
            <p:nvPr/>
          </p:nvSpPr>
          <p:spPr bwMode="auto">
            <a:xfrm>
              <a:off x="4210050" y="5105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properties</a:t>
              </a:r>
              <a:endParaRPr lang="en-US" sz="36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7924800" y="64008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</a:rPr>
              <a:t>ranbsingh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Oval 2" descr="Granite"/>
          <p:cNvSpPr>
            <a:spLocks noChangeArrowheads="1"/>
          </p:cNvSpPr>
          <p:nvPr/>
        </p:nvSpPr>
        <p:spPr bwMode="auto">
          <a:xfrm>
            <a:off x="3657600" y="4359275"/>
            <a:ext cx="1096963" cy="1036638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699" name="Text Box 3"/>
          <p:cNvSpPr txBox="1">
            <a:spLocks noChangeArrowheads="1"/>
          </p:cNvSpPr>
          <p:nvPr/>
        </p:nvSpPr>
        <p:spPr bwMode="auto">
          <a:xfrm>
            <a:off x="2517775" y="4572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Ingot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0" name="Text Box 4"/>
          <p:cNvSpPr txBox="1">
            <a:spLocks noChangeArrowheads="1"/>
          </p:cNvSpPr>
          <p:nvPr/>
        </p:nvSpPr>
        <p:spPr bwMode="auto">
          <a:xfrm>
            <a:off x="3076575" y="1281113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44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Wire bars</a:t>
            </a:r>
            <a:endParaRPr lang="en-US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1" name="Text Box 5"/>
          <p:cNvSpPr txBox="1">
            <a:spLocks noChangeArrowheads="1"/>
          </p:cNvSpPr>
          <p:nvPr/>
        </p:nvSpPr>
        <p:spPr bwMode="auto">
          <a:xfrm>
            <a:off x="4005263" y="21145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4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Rolled wire rods</a:t>
            </a:r>
            <a:endParaRPr lang="en-US" b="1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4138613" y="28829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44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Hard drawn wire</a:t>
            </a:r>
            <a:endParaRPr lang="en-US" b="1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3" name="Freeform 7"/>
          <p:cNvSpPr>
            <a:spLocks/>
          </p:cNvSpPr>
          <p:nvPr/>
        </p:nvSpPr>
        <p:spPr bwMode="auto">
          <a:xfrm>
            <a:off x="279400" y="4803775"/>
            <a:ext cx="8393113" cy="87313"/>
          </a:xfrm>
          <a:custGeom>
            <a:avLst/>
            <a:gdLst>
              <a:gd name="T0" fmla="*/ 0 w 5287"/>
              <a:gd name="T1" fmla="*/ 2147483647 h 55"/>
              <a:gd name="T2" fmla="*/ 2147483647 w 5287"/>
              <a:gd name="T3" fmla="*/ 2147483647 h 55"/>
              <a:gd name="T4" fmla="*/ 2147483647 w 5287"/>
              <a:gd name="T5" fmla="*/ 0 h 55"/>
              <a:gd name="T6" fmla="*/ 0 w 5287"/>
              <a:gd name="T7" fmla="*/ 0 h 55"/>
              <a:gd name="T8" fmla="*/ 0 w 5287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87"/>
              <a:gd name="T16" fmla="*/ 0 h 55"/>
              <a:gd name="T17" fmla="*/ 5287 w 5287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87" h="55">
                <a:moveTo>
                  <a:pt x="0" y="54"/>
                </a:moveTo>
                <a:lnTo>
                  <a:pt x="5286" y="54"/>
                </a:lnTo>
                <a:lnTo>
                  <a:pt x="5286" y="0"/>
                </a:lnTo>
                <a:lnTo>
                  <a:pt x="0" y="0"/>
                </a:lnTo>
                <a:lnTo>
                  <a:pt x="0" y="54"/>
                </a:lnTo>
              </a:path>
            </a:pathLst>
          </a:custGeom>
          <a:solidFill>
            <a:schemeClr val="bg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5704" name="Text Box 8"/>
          <p:cNvSpPr txBox="1">
            <a:spLocks noChangeArrowheads="1"/>
          </p:cNvSpPr>
          <p:nvPr/>
        </p:nvSpPr>
        <p:spPr bwMode="auto">
          <a:xfrm>
            <a:off x="1119188" y="42989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Rod  A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5" name="Text Box 9"/>
          <p:cNvSpPr txBox="1">
            <a:spLocks noChangeArrowheads="1"/>
          </p:cNvSpPr>
          <p:nvPr/>
        </p:nvSpPr>
        <p:spPr bwMode="auto">
          <a:xfrm>
            <a:off x="7831138" y="42989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Rod  B</a:t>
            </a:r>
            <a:endParaRPr 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6" name="Text Box 10"/>
          <p:cNvSpPr txBox="1">
            <a:spLocks noChangeArrowheads="1"/>
          </p:cNvSpPr>
          <p:nvPr/>
        </p:nvSpPr>
        <p:spPr bwMode="auto">
          <a:xfrm>
            <a:off x="6711950" y="5715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known</a:t>
            </a:r>
            <a:endParaRPr lang="en-US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7" name="Text Box 11"/>
          <p:cNvSpPr txBox="1">
            <a:spLocks noChangeArrowheads="1"/>
          </p:cNvSpPr>
          <p:nvPr/>
        </p:nvSpPr>
        <p:spPr bwMode="auto">
          <a:xfrm>
            <a:off x="4195763" y="5715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2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obscure</a:t>
            </a:r>
            <a:endParaRPr lang="en-US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08" name="Text Box 12"/>
          <p:cNvSpPr txBox="1">
            <a:spLocks noChangeArrowheads="1"/>
          </p:cNvSpPr>
          <p:nvPr/>
        </p:nvSpPr>
        <p:spPr bwMode="auto">
          <a:xfrm>
            <a:off x="1677988" y="5715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r>
              <a:rPr lang="en-US" sz="2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known</a:t>
            </a:r>
            <a:endParaRPr lang="en-US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5713" name="AutoShape 17"/>
          <p:cNvSpPr>
            <a:spLocks noChangeArrowheads="1"/>
          </p:cNvSpPr>
          <p:nvPr/>
        </p:nvSpPr>
        <p:spPr bwMode="auto">
          <a:xfrm>
            <a:off x="3657600" y="4816475"/>
            <a:ext cx="1066800" cy="76200"/>
          </a:xfrm>
          <a:prstGeom prst="flowChartTerminator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8" name="Text Box 18"/>
          <p:cNvSpPr txBox="1">
            <a:spLocks noChangeArrowheads="1"/>
          </p:cNvSpPr>
          <p:nvPr/>
        </p:nvSpPr>
        <p:spPr bwMode="auto">
          <a:xfrm>
            <a:off x="7604125" y="61531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9" name="Text Box 1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800975" y="6381750"/>
            <a:ext cx="126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5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5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5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5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5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5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5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5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8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8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8" grpId="0" animBg="1"/>
      <p:bldP spid="285699" grpId="0" autoUpdateAnimBg="0"/>
      <p:bldP spid="285700" grpId="0" autoUpdateAnimBg="0"/>
      <p:bldP spid="285701" grpId="0" autoUpdateAnimBg="0"/>
      <p:bldP spid="285702" grpId="0" autoUpdateAnimBg="0"/>
      <p:bldP spid="285703" grpId="0" animBg="1"/>
      <p:bldP spid="285704" grpId="0" autoUpdateAnimBg="0"/>
      <p:bldP spid="285705" grpId="0" autoUpdateAnimBg="0"/>
      <p:bldP spid="285706" grpId="0" autoUpdateAnimBg="0"/>
      <p:bldP spid="285707" grpId="0" autoUpdateAnimBg="0"/>
      <p:bldP spid="285708" grpId="0" autoUpdateAnimBg="0"/>
      <p:bldP spid="28571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026"/>
          <p:cNvSpPr txBox="1">
            <a:spLocks noChangeArrowheads="1"/>
          </p:cNvSpPr>
          <p:nvPr/>
        </p:nvSpPr>
        <p:spPr bwMode="auto">
          <a:xfrm>
            <a:off x="1905000" y="2590800"/>
            <a:ext cx="5870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Three nineteen stranded cables  A, B, C</a:t>
            </a:r>
          </a:p>
        </p:txBody>
      </p:sp>
      <p:sp>
        <p:nvSpPr>
          <p:cNvPr id="48131" name="Text Box 1027"/>
          <p:cNvSpPr txBox="1">
            <a:spLocks noChangeArrowheads="1"/>
          </p:cNvSpPr>
          <p:nvPr/>
        </p:nvSpPr>
        <p:spPr bwMode="auto">
          <a:xfrm>
            <a:off x="1916113" y="3276600"/>
            <a:ext cx="566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Core - 1,  1</a:t>
            </a:r>
            <a:r>
              <a:rPr lang="en-US" sz="2800" baseline="3000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 Ring - 6,  2</a:t>
            </a:r>
            <a:r>
              <a:rPr lang="en-US" sz="2800" baseline="3000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 Ring -12 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924800" y="6400800"/>
            <a:ext cx="111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Times New Roman" pitchFamily="18" charset="0"/>
              </a:rPr>
              <a:t>ranbsingh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1008063" y="336550"/>
            <a:ext cx="6992937" cy="5773738"/>
            <a:chOff x="1008063" y="336550"/>
            <a:chExt cx="6992937" cy="5773738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3581400" y="336550"/>
              <a:ext cx="1165225" cy="387350"/>
              <a:chOff x="2256" y="212"/>
              <a:chExt cx="734" cy="244"/>
            </a:xfrm>
          </p:grpSpPr>
          <p:sp>
            <p:nvSpPr>
              <p:cNvPr id="49210" name="Text Box 3"/>
              <p:cNvSpPr txBox="1">
                <a:spLocks noChangeArrowheads="1"/>
              </p:cNvSpPr>
              <p:nvPr/>
            </p:nvSpPr>
            <p:spPr bwMode="auto">
              <a:xfrm>
                <a:off x="2990" y="212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3200" b="1">
                    <a:solidFill>
                      <a:srgbClr val="CC6600"/>
                    </a:solidFill>
                    <a:latin typeface="Times New Roman" pitchFamily="18" charset="0"/>
                    <a:cs typeface="Times New Roman" pitchFamily="18" charset="0"/>
                  </a:rPr>
                  <a:t>Different Strands of the same Cable having</a:t>
                </a:r>
                <a:endParaRPr lang="en-US" sz="1600" b="1">
                  <a:solidFill>
                    <a:srgbClr val="CC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11" name="Text Box 4"/>
              <p:cNvSpPr txBox="1">
                <a:spLocks noChangeArrowheads="1"/>
              </p:cNvSpPr>
              <p:nvPr/>
            </p:nvSpPr>
            <p:spPr bwMode="auto">
              <a:xfrm>
                <a:off x="2256" y="45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3200" b="1">
                    <a:solidFill>
                      <a:srgbClr val="CC6600"/>
                    </a:solidFill>
                    <a:latin typeface="Times New Roman" pitchFamily="18" charset="0"/>
                    <a:cs typeface="Times New Roman" pitchFamily="18" charset="0"/>
                  </a:rPr>
                  <a:t>      indistinguishable impurity levels</a:t>
                </a:r>
                <a:endParaRPr lang="en-US" sz="1600" b="1">
                  <a:solidFill>
                    <a:srgbClr val="CC66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2686050" y="1295400"/>
              <a:ext cx="5314950" cy="0"/>
              <a:chOff x="1404" y="864"/>
              <a:chExt cx="3348" cy="0"/>
            </a:xfrm>
          </p:grpSpPr>
          <p:sp>
            <p:nvSpPr>
              <p:cNvPr id="49206" name="Text Box 6"/>
              <p:cNvSpPr txBox="1">
                <a:spLocks noChangeArrowheads="1"/>
              </p:cNvSpPr>
              <p:nvPr/>
            </p:nvSpPr>
            <p:spPr bwMode="auto">
              <a:xfrm>
                <a:off x="1404" y="8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Ag</a:t>
                </a:r>
                <a:endParaRPr lang="en-US" sz="20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7" name="Text Box 7"/>
              <p:cNvSpPr txBox="1">
                <a:spLocks noChangeArrowheads="1"/>
              </p:cNvSpPr>
              <p:nvPr/>
            </p:nvSpPr>
            <p:spPr bwMode="auto">
              <a:xfrm>
                <a:off x="2638" y="8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Au</a:t>
                </a:r>
                <a:endParaRPr lang="en-US" sz="20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8" name="Text Box 8"/>
              <p:cNvSpPr txBox="1">
                <a:spLocks noChangeArrowheads="1"/>
              </p:cNvSpPr>
              <p:nvPr/>
            </p:nvSpPr>
            <p:spPr bwMode="auto">
              <a:xfrm>
                <a:off x="3695" y="8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Sb</a:t>
                </a:r>
                <a:endParaRPr lang="en-US" sz="20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9" name="Text Box 9"/>
              <p:cNvSpPr txBox="1">
                <a:spLocks noChangeArrowheads="1"/>
              </p:cNvSpPr>
              <p:nvPr/>
            </p:nvSpPr>
            <p:spPr bwMode="auto">
              <a:xfrm>
                <a:off x="4752" y="86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rPr>
                  <a:t>Se</a:t>
                </a:r>
                <a:endParaRPr lang="en-US" sz="20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008063" y="1828800"/>
              <a:ext cx="6992937" cy="1644650"/>
              <a:chOff x="347" y="1210"/>
              <a:chExt cx="4405" cy="1036"/>
            </a:xfrm>
          </p:grpSpPr>
          <p:sp>
            <p:nvSpPr>
              <p:cNvPr id="49186" name="Text Box 11"/>
              <p:cNvSpPr txBox="1">
                <a:spLocks noChangeArrowheads="1"/>
              </p:cNvSpPr>
              <p:nvPr/>
            </p:nvSpPr>
            <p:spPr bwMode="auto">
              <a:xfrm>
                <a:off x="347" y="1210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A2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87" name="Text Box 12"/>
              <p:cNvSpPr txBox="1">
                <a:spLocks noChangeArrowheads="1"/>
              </p:cNvSpPr>
              <p:nvPr/>
            </p:nvSpPr>
            <p:spPr bwMode="auto">
              <a:xfrm>
                <a:off x="1404" y="1210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12.5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88" name="Text Box 13"/>
              <p:cNvSpPr txBox="1">
                <a:spLocks noChangeArrowheads="1"/>
              </p:cNvSpPr>
              <p:nvPr/>
            </p:nvSpPr>
            <p:spPr bwMode="auto">
              <a:xfrm>
                <a:off x="2638" y="1210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0.018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89" name="Text Box 14"/>
              <p:cNvSpPr txBox="1">
                <a:spLocks noChangeArrowheads="1"/>
              </p:cNvSpPr>
              <p:nvPr/>
            </p:nvSpPr>
            <p:spPr bwMode="auto">
              <a:xfrm>
                <a:off x="3695" y="1210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0.20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0" name="Text Box 15"/>
              <p:cNvSpPr txBox="1">
                <a:spLocks noChangeArrowheads="1"/>
              </p:cNvSpPr>
              <p:nvPr/>
            </p:nvSpPr>
            <p:spPr bwMode="auto">
              <a:xfrm>
                <a:off x="4752" y="1210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0.6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1" name="Text Box 16"/>
              <p:cNvSpPr txBox="1">
                <a:spLocks noChangeArrowheads="1"/>
              </p:cNvSpPr>
              <p:nvPr/>
            </p:nvSpPr>
            <p:spPr bwMode="auto">
              <a:xfrm>
                <a:off x="347" y="155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A3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2" name="Text Box 17"/>
              <p:cNvSpPr txBox="1">
                <a:spLocks noChangeArrowheads="1"/>
              </p:cNvSpPr>
              <p:nvPr/>
            </p:nvSpPr>
            <p:spPr bwMode="auto">
              <a:xfrm>
                <a:off x="1404" y="155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12.3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3" name="Text Box 18"/>
              <p:cNvSpPr txBox="1">
                <a:spLocks noChangeArrowheads="1"/>
              </p:cNvSpPr>
              <p:nvPr/>
            </p:nvSpPr>
            <p:spPr bwMode="auto">
              <a:xfrm>
                <a:off x="2638" y="155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0.017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4" name="Text Box 19"/>
              <p:cNvSpPr txBox="1">
                <a:spLocks noChangeArrowheads="1"/>
              </p:cNvSpPr>
              <p:nvPr/>
            </p:nvSpPr>
            <p:spPr bwMode="auto">
              <a:xfrm>
                <a:off x="3695" y="155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0.22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5" name="Text Box 20"/>
              <p:cNvSpPr txBox="1">
                <a:spLocks noChangeArrowheads="1"/>
              </p:cNvSpPr>
              <p:nvPr/>
            </p:nvSpPr>
            <p:spPr bwMode="auto">
              <a:xfrm>
                <a:off x="4752" y="155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800000"/>
                    </a:solidFill>
                    <a:latin typeface="Times New Roman" pitchFamily="18" charset="0"/>
                    <a:cs typeface="Times New Roman" pitchFamily="18" charset="0"/>
                  </a:rPr>
                  <a:t>0.6</a:t>
                </a:r>
                <a:endParaRPr lang="en-US" sz="20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6" name="Text Box 21"/>
              <p:cNvSpPr txBox="1">
                <a:spLocks noChangeArrowheads="1"/>
              </p:cNvSpPr>
              <p:nvPr/>
            </p:nvSpPr>
            <p:spPr bwMode="auto">
              <a:xfrm>
                <a:off x="347" y="190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A9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7" name="Text Box 22"/>
              <p:cNvSpPr txBox="1">
                <a:spLocks noChangeArrowheads="1"/>
              </p:cNvSpPr>
              <p:nvPr/>
            </p:nvSpPr>
            <p:spPr bwMode="auto">
              <a:xfrm>
                <a:off x="1404" y="190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10.9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8" name="Text Box 23"/>
              <p:cNvSpPr txBox="1">
                <a:spLocks noChangeArrowheads="1"/>
              </p:cNvSpPr>
              <p:nvPr/>
            </p:nvSpPr>
            <p:spPr bwMode="auto">
              <a:xfrm>
                <a:off x="2638" y="190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0.017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199" name="Text Box 24"/>
              <p:cNvSpPr txBox="1">
                <a:spLocks noChangeArrowheads="1"/>
              </p:cNvSpPr>
              <p:nvPr/>
            </p:nvSpPr>
            <p:spPr bwMode="auto">
              <a:xfrm>
                <a:off x="3695" y="190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0.18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0" name="Text Box 25"/>
              <p:cNvSpPr txBox="1">
                <a:spLocks noChangeArrowheads="1"/>
              </p:cNvSpPr>
              <p:nvPr/>
            </p:nvSpPr>
            <p:spPr bwMode="auto">
              <a:xfrm>
                <a:off x="4752" y="1901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0.5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1" name="Text Box 26"/>
              <p:cNvSpPr txBox="1">
                <a:spLocks noChangeArrowheads="1"/>
              </p:cNvSpPr>
              <p:nvPr/>
            </p:nvSpPr>
            <p:spPr bwMode="auto">
              <a:xfrm>
                <a:off x="347" y="224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A10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2" name="Text Box 27"/>
              <p:cNvSpPr txBox="1">
                <a:spLocks noChangeArrowheads="1"/>
              </p:cNvSpPr>
              <p:nvPr/>
            </p:nvSpPr>
            <p:spPr bwMode="auto">
              <a:xfrm>
                <a:off x="1404" y="224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11.0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3" name="Text Box 28"/>
              <p:cNvSpPr txBox="1">
                <a:spLocks noChangeArrowheads="1"/>
              </p:cNvSpPr>
              <p:nvPr/>
            </p:nvSpPr>
            <p:spPr bwMode="auto">
              <a:xfrm>
                <a:off x="2638" y="224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0.019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4" name="Text Box 29"/>
              <p:cNvSpPr txBox="1">
                <a:spLocks noChangeArrowheads="1"/>
              </p:cNvSpPr>
              <p:nvPr/>
            </p:nvSpPr>
            <p:spPr bwMode="auto">
              <a:xfrm>
                <a:off x="3695" y="224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0.19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205" name="Text Box 30"/>
              <p:cNvSpPr txBox="1">
                <a:spLocks noChangeArrowheads="1"/>
              </p:cNvSpPr>
              <p:nvPr/>
            </p:nvSpPr>
            <p:spPr bwMode="auto">
              <a:xfrm>
                <a:off x="4752" y="2246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0.5</a:t>
                </a:r>
                <a:endPara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" name="Group 31"/>
            <p:cNvGrpSpPr>
              <a:grpSpLocks/>
            </p:cNvGrpSpPr>
            <p:nvPr/>
          </p:nvGrpSpPr>
          <p:grpSpPr bwMode="auto">
            <a:xfrm>
              <a:off x="1008063" y="3962400"/>
              <a:ext cx="6992937" cy="1096963"/>
              <a:chOff x="347" y="2592"/>
              <a:chExt cx="4405" cy="691"/>
            </a:xfrm>
          </p:grpSpPr>
          <p:sp>
            <p:nvSpPr>
              <p:cNvPr id="49171" name="Text Box 32"/>
              <p:cNvSpPr txBox="1">
                <a:spLocks noChangeArrowheads="1"/>
              </p:cNvSpPr>
              <p:nvPr/>
            </p:nvSpPr>
            <p:spPr bwMode="auto">
              <a:xfrm>
                <a:off x="347" y="2592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B3</a:t>
                </a:r>
              </a:p>
            </p:txBody>
          </p:sp>
          <p:sp>
            <p:nvSpPr>
              <p:cNvPr id="49172" name="Text Box 33"/>
              <p:cNvSpPr txBox="1">
                <a:spLocks noChangeArrowheads="1"/>
              </p:cNvSpPr>
              <p:nvPr/>
            </p:nvSpPr>
            <p:spPr bwMode="auto">
              <a:xfrm>
                <a:off x="1404" y="2592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7.6</a:t>
                </a:r>
              </a:p>
            </p:txBody>
          </p:sp>
          <p:sp>
            <p:nvSpPr>
              <p:cNvPr id="49173" name="Text Box 34"/>
              <p:cNvSpPr txBox="1">
                <a:spLocks noChangeArrowheads="1"/>
              </p:cNvSpPr>
              <p:nvPr/>
            </p:nvSpPr>
            <p:spPr bwMode="auto">
              <a:xfrm>
                <a:off x="2638" y="2592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0.005</a:t>
                </a:r>
              </a:p>
            </p:txBody>
          </p:sp>
          <p:sp>
            <p:nvSpPr>
              <p:cNvPr id="49174" name="Text Box 35"/>
              <p:cNvSpPr txBox="1">
                <a:spLocks noChangeArrowheads="1"/>
              </p:cNvSpPr>
              <p:nvPr/>
            </p:nvSpPr>
            <p:spPr bwMode="auto">
              <a:xfrm>
                <a:off x="3695" y="2592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0.10</a:t>
                </a:r>
              </a:p>
            </p:txBody>
          </p:sp>
          <p:sp>
            <p:nvSpPr>
              <p:cNvPr id="49175" name="Text Box 36"/>
              <p:cNvSpPr txBox="1">
                <a:spLocks noChangeArrowheads="1"/>
              </p:cNvSpPr>
              <p:nvPr/>
            </p:nvSpPr>
            <p:spPr bwMode="auto">
              <a:xfrm>
                <a:off x="4752" y="2592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0.4</a:t>
                </a:r>
              </a:p>
            </p:txBody>
          </p:sp>
          <p:sp>
            <p:nvSpPr>
              <p:cNvPr id="49176" name="Text Box 37"/>
              <p:cNvSpPr txBox="1">
                <a:spLocks noChangeArrowheads="1"/>
              </p:cNvSpPr>
              <p:nvPr/>
            </p:nvSpPr>
            <p:spPr bwMode="auto">
              <a:xfrm>
                <a:off x="347" y="293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B9</a:t>
                </a:r>
              </a:p>
            </p:txBody>
          </p:sp>
          <p:sp>
            <p:nvSpPr>
              <p:cNvPr id="49177" name="Text Box 38"/>
              <p:cNvSpPr txBox="1">
                <a:spLocks noChangeArrowheads="1"/>
              </p:cNvSpPr>
              <p:nvPr/>
            </p:nvSpPr>
            <p:spPr bwMode="auto">
              <a:xfrm>
                <a:off x="1404" y="293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7.6</a:t>
                </a:r>
              </a:p>
            </p:txBody>
          </p:sp>
          <p:sp>
            <p:nvSpPr>
              <p:cNvPr id="49178" name="Text Box 39"/>
              <p:cNvSpPr txBox="1">
                <a:spLocks noChangeArrowheads="1"/>
              </p:cNvSpPr>
              <p:nvPr/>
            </p:nvSpPr>
            <p:spPr bwMode="auto">
              <a:xfrm>
                <a:off x="2638" y="293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0.004</a:t>
                </a:r>
              </a:p>
            </p:txBody>
          </p:sp>
          <p:sp>
            <p:nvSpPr>
              <p:cNvPr id="49179" name="Text Box 40"/>
              <p:cNvSpPr txBox="1">
                <a:spLocks noChangeArrowheads="1"/>
              </p:cNvSpPr>
              <p:nvPr/>
            </p:nvSpPr>
            <p:spPr bwMode="auto">
              <a:xfrm>
                <a:off x="3695" y="293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0.08</a:t>
                </a:r>
              </a:p>
            </p:txBody>
          </p:sp>
          <p:sp>
            <p:nvSpPr>
              <p:cNvPr id="49180" name="Text Box 41"/>
              <p:cNvSpPr txBox="1">
                <a:spLocks noChangeArrowheads="1"/>
              </p:cNvSpPr>
              <p:nvPr/>
            </p:nvSpPr>
            <p:spPr bwMode="auto">
              <a:xfrm>
                <a:off x="4752" y="293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0.3</a:t>
                </a:r>
              </a:p>
            </p:txBody>
          </p:sp>
          <p:sp>
            <p:nvSpPr>
              <p:cNvPr id="49181" name="Text Box 42"/>
              <p:cNvSpPr txBox="1">
                <a:spLocks noChangeArrowheads="1"/>
              </p:cNvSpPr>
              <p:nvPr/>
            </p:nvSpPr>
            <p:spPr bwMode="auto">
              <a:xfrm>
                <a:off x="347" y="3283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B19</a:t>
                </a:r>
              </a:p>
            </p:txBody>
          </p:sp>
          <p:sp>
            <p:nvSpPr>
              <p:cNvPr id="49182" name="Text Box 43"/>
              <p:cNvSpPr txBox="1">
                <a:spLocks noChangeArrowheads="1"/>
              </p:cNvSpPr>
              <p:nvPr/>
            </p:nvSpPr>
            <p:spPr bwMode="auto">
              <a:xfrm>
                <a:off x="1404" y="3283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7.8</a:t>
                </a:r>
              </a:p>
            </p:txBody>
          </p:sp>
          <p:sp>
            <p:nvSpPr>
              <p:cNvPr id="49183" name="Text Box 44"/>
              <p:cNvSpPr txBox="1">
                <a:spLocks noChangeArrowheads="1"/>
              </p:cNvSpPr>
              <p:nvPr/>
            </p:nvSpPr>
            <p:spPr bwMode="auto">
              <a:xfrm>
                <a:off x="2638" y="3283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0.006</a:t>
                </a:r>
              </a:p>
            </p:txBody>
          </p:sp>
          <p:sp>
            <p:nvSpPr>
              <p:cNvPr id="49184" name="Text Box 45"/>
              <p:cNvSpPr txBox="1">
                <a:spLocks noChangeArrowheads="1"/>
              </p:cNvSpPr>
              <p:nvPr/>
            </p:nvSpPr>
            <p:spPr bwMode="auto">
              <a:xfrm>
                <a:off x="3695" y="3283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0.08</a:t>
                </a:r>
              </a:p>
            </p:txBody>
          </p:sp>
          <p:sp>
            <p:nvSpPr>
              <p:cNvPr id="49185" name="Text Box 46"/>
              <p:cNvSpPr txBox="1">
                <a:spLocks noChangeArrowheads="1"/>
              </p:cNvSpPr>
              <p:nvPr/>
            </p:nvSpPr>
            <p:spPr bwMode="auto">
              <a:xfrm>
                <a:off x="4752" y="3283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0.3</a:t>
                </a:r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1008063" y="5562600"/>
              <a:ext cx="6992937" cy="547688"/>
              <a:chOff x="347" y="3629"/>
              <a:chExt cx="4405" cy="345"/>
            </a:xfrm>
          </p:grpSpPr>
          <p:sp>
            <p:nvSpPr>
              <p:cNvPr id="49161" name="Text Box 48"/>
              <p:cNvSpPr txBox="1">
                <a:spLocks noChangeArrowheads="1"/>
              </p:cNvSpPr>
              <p:nvPr/>
            </p:nvSpPr>
            <p:spPr bwMode="auto">
              <a:xfrm>
                <a:off x="347" y="362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C14</a:t>
                </a:r>
              </a:p>
            </p:txBody>
          </p:sp>
          <p:sp>
            <p:nvSpPr>
              <p:cNvPr id="49162" name="Text Box 49"/>
              <p:cNvSpPr txBox="1">
                <a:spLocks noChangeArrowheads="1"/>
              </p:cNvSpPr>
              <p:nvPr/>
            </p:nvSpPr>
            <p:spPr bwMode="auto">
              <a:xfrm>
                <a:off x="1404" y="362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12.1</a:t>
                </a:r>
              </a:p>
            </p:txBody>
          </p:sp>
          <p:sp>
            <p:nvSpPr>
              <p:cNvPr id="49163" name="Text Box 50"/>
              <p:cNvSpPr txBox="1">
                <a:spLocks noChangeArrowheads="1"/>
              </p:cNvSpPr>
              <p:nvPr/>
            </p:nvSpPr>
            <p:spPr bwMode="auto">
              <a:xfrm>
                <a:off x="2638" y="362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0.011</a:t>
                </a:r>
              </a:p>
            </p:txBody>
          </p:sp>
          <p:sp>
            <p:nvSpPr>
              <p:cNvPr id="49164" name="Text Box 51"/>
              <p:cNvSpPr txBox="1">
                <a:spLocks noChangeArrowheads="1"/>
              </p:cNvSpPr>
              <p:nvPr/>
            </p:nvSpPr>
            <p:spPr bwMode="auto">
              <a:xfrm>
                <a:off x="3695" y="362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0.13</a:t>
                </a:r>
              </a:p>
            </p:txBody>
          </p:sp>
          <p:sp>
            <p:nvSpPr>
              <p:cNvPr id="49165" name="Text Box 52"/>
              <p:cNvSpPr txBox="1">
                <a:spLocks noChangeArrowheads="1"/>
              </p:cNvSpPr>
              <p:nvPr/>
            </p:nvSpPr>
            <p:spPr bwMode="auto">
              <a:xfrm>
                <a:off x="4752" y="3629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0.5</a:t>
                </a:r>
              </a:p>
            </p:txBody>
          </p:sp>
          <p:sp>
            <p:nvSpPr>
              <p:cNvPr id="49166" name="Text Box 53"/>
              <p:cNvSpPr txBox="1">
                <a:spLocks noChangeArrowheads="1"/>
              </p:cNvSpPr>
              <p:nvPr/>
            </p:nvSpPr>
            <p:spPr bwMode="auto">
              <a:xfrm>
                <a:off x="347" y="397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C15</a:t>
                </a:r>
              </a:p>
            </p:txBody>
          </p:sp>
          <p:sp>
            <p:nvSpPr>
              <p:cNvPr id="49167" name="Text Box 54"/>
              <p:cNvSpPr txBox="1">
                <a:spLocks noChangeArrowheads="1"/>
              </p:cNvSpPr>
              <p:nvPr/>
            </p:nvSpPr>
            <p:spPr bwMode="auto">
              <a:xfrm>
                <a:off x="1404" y="397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12.1</a:t>
                </a:r>
              </a:p>
            </p:txBody>
          </p:sp>
          <p:sp>
            <p:nvSpPr>
              <p:cNvPr id="49168" name="Text Box 55"/>
              <p:cNvSpPr txBox="1">
                <a:spLocks noChangeArrowheads="1"/>
              </p:cNvSpPr>
              <p:nvPr/>
            </p:nvSpPr>
            <p:spPr bwMode="auto">
              <a:xfrm>
                <a:off x="2638" y="397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0.012</a:t>
                </a:r>
              </a:p>
            </p:txBody>
          </p:sp>
          <p:sp>
            <p:nvSpPr>
              <p:cNvPr id="49169" name="Text Box 56"/>
              <p:cNvSpPr txBox="1">
                <a:spLocks noChangeArrowheads="1"/>
              </p:cNvSpPr>
              <p:nvPr/>
            </p:nvSpPr>
            <p:spPr bwMode="auto">
              <a:xfrm>
                <a:off x="3695" y="397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0.13</a:t>
                </a:r>
              </a:p>
            </p:txBody>
          </p:sp>
          <p:sp>
            <p:nvSpPr>
              <p:cNvPr id="49170" name="Text Box 57"/>
              <p:cNvSpPr txBox="1">
                <a:spLocks noChangeArrowheads="1"/>
              </p:cNvSpPr>
              <p:nvPr/>
            </p:nvSpPr>
            <p:spPr bwMode="auto">
              <a:xfrm>
                <a:off x="4752" y="3974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ctr" eaLnBrk="0" hangingPunct="0"/>
                <a:r>
                  <a:rPr lang="en-US" sz="2400" b="1">
                    <a:solidFill>
                      <a:schemeClr val="accent2"/>
                    </a:solidFill>
                    <a:latin typeface="Times New Roman" pitchFamily="18" charset="0"/>
                    <a:cs typeface="Times New Roman" pitchFamily="18" charset="0"/>
                  </a:rPr>
                  <a:t>0.4</a:t>
                </a:r>
              </a:p>
            </p:txBody>
          </p:sp>
        </p:grpSp>
      </p:grpSp>
      <p:sp>
        <p:nvSpPr>
          <p:cNvPr id="59" name="Text Box 1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800975" y="6381750"/>
            <a:ext cx="126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109663" y="457200"/>
            <a:ext cx="6205537" cy="5410200"/>
            <a:chOff x="1033079" y="274638"/>
            <a:chExt cx="6205921" cy="5410200"/>
          </a:xfrm>
        </p:grpSpPr>
        <p:sp>
          <p:nvSpPr>
            <p:cNvPr id="50180" name="Text Box 3"/>
            <p:cNvSpPr txBox="1">
              <a:spLocks noChangeArrowheads="1"/>
            </p:cNvSpPr>
            <p:nvPr/>
          </p:nvSpPr>
          <p:spPr bwMode="auto">
            <a:xfrm>
              <a:off x="4267200" y="2746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Strands of different Cables having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1" name="Text Box 4"/>
            <p:cNvSpPr txBox="1">
              <a:spLocks noChangeArrowheads="1"/>
            </p:cNvSpPr>
            <p:nvPr/>
          </p:nvSpPr>
          <p:spPr bwMode="auto">
            <a:xfrm>
              <a:off x="2971499" y="608013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600" b="1">
                  <a:solidFill>
                    <a:srgbClr val="CC6600"/>
                  </a:solidFill>
                  <a:latin typeface="Times New Roman" pitchFamily="18" charset="0"/>
                  <a:cs typeface="Times New Roman" pitchFamily="18" charset="0"/>
                </a:rPr>
                <a:t>   similar</a:t>
              </a: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impurity levels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2" name="Text Box 6"/>
            <p:cNvSpPr txBox="1">
              <a:spLocks noChangeArrowheads="1"/>
            </p:cNvSpPr>
            <p:nvPr/>
          </p:nvSpPr>
          <p:spPr bwMode="auto">
            <a:xfrm>
              <a:off x="2651359" y="14160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Ag</a:t>
              </a:r>
              <a:endParaRPr lang="en-US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3" name="Text Box 7"/>
            <p:cNvSpPr txBox="1">
              <a:spLocks noChangeArrowheads="1"/>
            </p:cNvSpPr>
            <p:nvPr/>
          </p:nvSpPr>
          <p:spPr bwMode="auto">
            <a:xfrm>
              <a:off x="4342264" y="14160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Au</a:t>
              </a:r>
              <a:endParaRPr lang="en-US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4" name="Text Box 8"/>
            <p:cNvSpPr txBox="1">
              <a:spLocks noChangeArrowheads="1"/>
            </p:cNvSpPr>
            <p:nvPr/>
          </p:nvSpPr>
          <p:spPr bwMode="auto">
            <a:xfrm>
              <a:off x="5790632" y="14160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Sb</a:t>
              </a:r>
              <a:endParaRPr lang="en-US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5" name="Text Box 9"/>
            <p:cNvSpPr txBox="1">
              <a:spLocks noChangeArrowheads="1"/>
            </p:cNvSpPr>
            <p:nvPr/>
          </p:nvSpPr>
          <p:spPr bwMode="auto">
            <a:xfrm>
              <a:off x="7239000" y="141605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Se</a:t>
              </a:r>
              <a:endParaRPr lang="en-US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6" name="Text Box 11"/>
            <p:cNvSpPr txBox="1">
              <a:spLocks noChangeArrowheads="1"/>
            </p:cNvSpPr>
            <p:nvPr/>
          </p:nvSpPr>
          <p:spPr bwMode="auto">
            <a:xfrm>
              <a:off x="1202991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B2</a:t>
              </a:r>
              <a:endParaRPr lang="en-US" sz="2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7" name="Text Box 12"/>
            <p:cNvSpPr txBox="1">
              <a:spLocks noChangeArrowheads="1"/>
            </p:cNvSpPr>
            <p:nvPr/>
          </p:nvSpPr>
          <p:spPr bwMode="auto">
            <a:xfrm>
              <a:off x="2651359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10.4</a:t>
              </a:r>
              <a:endParaRPr lang="en-US" sz="2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8" name="Text Box 13"/>
            <p:cNvSpPr txBox="1">
              <a:spLocks noChangeArrowheads="1"/>
            </p:cNvSpPr>
            <p:nvPr/>
          </p:nvSpPr>
          <p:spPr bwMode="auto">
            <a:xfrm>
              <a:off x="4342264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0.074</a:t>
              </a:r>
              <a:endParaRPr lang="en-US" sz="2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89" name="Text Box 14"/>
            <p:cNvSpPr txBox="1">
              <a:spLocks noChangeArrowheads="1"/>
            </p:cNvSpPr>
            <p:nvPr/>
          </p:nvSpPr>
          <p:spPr bwMode="auto">
            <a:xfrm>
              <a:off x="5790632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4.4</a:t>
              </a:r>
              <a:endParaRPr lang="en-US" sz="2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0" name="Text Box 15"/>
            <p:cNvSpPr txBox="1">
              <a:spLocks noChangeArrowheads="1"/>
            </p:cNvSpPr>
            <p:nvPr/>
          </p:nvSpPr>
          <p:spPr bwMode="auto">
            <a:xfrm>
              <a:off x="7239000" y="2057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0.8</a:t>
              </a:r>
              <a:endParaRPr lang="en-US" sz="2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1" name="Text Box 17"/>
            <p:cNvSpPr txBox="1">
              <a:spLocks noChangeArrowheads="1"/>
            </p:cNvSpPr>
            <p:nvPr/>
          </p:nvSpPr>
          <p:spPr bwMode="auto">
            <a:xfrm>
              <a:off x="1202991" y="26066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C17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2" name="Text Box 18"/>
            <p:cNvSpPr txBox="1">
              <a:spLocks noChangeArrowheads="1"/>
            </p:cNvSpPr>
            <p:nvPr/>
          </p:nvSpPr>
          <p:spPr bwMode="auto">
            <a:xfrm>
              <a:off x="2651359" y="26066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10.1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3" name="Text Box 19"/>
            <p:cNvSpPr txBox="1">
              <a:spLocks noChangeArrowheads="1"/>
            </p:cNvSpPr>
            <p:nvPr/>
          </p:nvSpPr>
          <p:spPr bwMode="auto">
            <a:xfrm>
              <a:off x="4342264" y="26066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0.074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4" name="Text Box 20"/>
            <p:cNvSpPr txBox="1">
              <a:spLocks noChangeArrowheads="1"/>
            </p:cNvSpPr>
            <p:nvPr/>
          </p:nvSpPr>
          <p:spPr bwMode="auto">
            <a:xfrm>
              <a:off x="5790632" y="26066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4.0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5" name="Text Box 21"/>
            <p:cNvSpPr txBox="1">
              <a:spLocks noChangeArrowheads="1"/>
            </p:cNvSpPr>
            <p:nvPr/>
          </p:nvSpPr>
          <p:spPr bwMode="auto">
            <a:xfrm>
              <a:off x="7239000" y="26066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0.8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6" name="Text Box 23"/>
            <p:cNvSpPr txBox="1">
              <a:spLocks noChangeArrowheads="1"/>
            </p:cNvSpPr>
            <p:nvPr/>
          </p:nvSpPr>
          <p:spPr bwMode="auto">
            <a:xfrm>
              <a:off x="3947393" y="3505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2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Average values of impurity levels</a:t>
              </a:r>
              <a:endParaRPr lang="en-US" sz="2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7" name="Text Box 24"/>
            <p:cNvSpPr txBox="1">
              <a:spLocks noChangeArrowheads="1"/>
            </p:cNvSpPr>
            <p:nvPr/>
          </p:nvSpPr>
          <p:spPr bwMode="auto">
            <a:xfrm>
              <a:off x="4495800" y="38354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3200" b="1">
                  <a:solidFill>
                    <a:srgbClr val="660033"/>
                  </a:solidFill>
                  <a:latin typeface="Times New Roman" pitchFamily="18" charset="0"/>
                  <a:cs typeface="Times New Roman" pitchFamily="18" charset="0"/>
                </a:rPr>
                <a:t>in three different multi-stranded cables</a:t>
              </a:r>
              <a:endParaRPr lang="en-US" sz="2000" b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8" name="Text Box 26"/>
            <p:cNvSpPr txBox="1">
              <a:spLocks noChangeArrowheads="1"/>
            </p:cNvSpPr>
            <p:nvPr/>
          </p:nvSpPr>
          <p:spPr bwMode="auto">
            <a:xfrm>
              <a:off x="1066800" y="56848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99" name="Text Box 27"/>
            <p:cNvSpPr txBox="1">
              <a:spLocks noChangeArrowheads="1"/>
            </p:cNvSpPr>
            <p:nvPr/>
          </p:nvSpPr>
          <p:spPr bwMode="auto">
            <a:xfrm>
              <a:off x="2634916" y="56546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11.97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0" name="Text Box 28"/>
            <p:cNvSpPr txBox="1">
              <a:spLocks noChangeArrowheads="1"/>
            </p:cNvSpPr>
            <p:nvPr/>
          </p:nvSpPr>
          <p:spPr bwMode="auto">
            <a:xfrm>
              <a:off x="4279232" y="56848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0.0458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1" name="Text Box 29"/>
            <p:cNvSpPr txBox="1">
              <a:spLocks noChangeArrowheads="1"/>
            </p:cNvSpPr>
            <p:nvPr/>
          </p:nvSpPr>
          <p:spPr bwMode="auto">
            <a:xfrm>
              <a:off x="5792002" y="5684838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2.237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2" name="Text Box 30"/>
            <p:cNvSpPr txBox="1">
              <a:spLocks noChangeArrowheads="1"/>
            </p:cNvSpPr>
            <p:nvPr/>
          </p:nvSpPr>
          <p:spPr bwMode="auto">
            <a:xfrm>
              <a:off x="7239000" y="56546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0.68</a:t>
              </a:r>
              <a:endParaRPr lang="en-US" sz="20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3" name="Text Box 32"/>
            <p:cNvSpPr txBox="1">
              <a:spLocks noChangeArrowheads="1"/>
            </p:cNvSpPr>
            <p:nvPr/>
          </p:nvSpPr>
          <p:spPr bwMode="auto">
            <a:xfrm>
              <a:off x="1033079" y="51974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4" name="Text Box 33"/>
            <p:cNvSpPr txBox="1">
              <a:spLocks noChangeArrowheads="1"/>
            </p:cNvSpPr>
            <p:nvPr/>
          </p:nvSpPr>
          <p:spPr bwMode="auto">
            <a:xfrm>
              <a:off x="2654099" y="51974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11.76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5" name="Text Box 34"/>
            <p:cNvSpPr txBox="1">
              <a:spLocks noChangeArrowheads="1"/>
            </p:cNvSpPr>
            <p:nvPr/>
          </p:nvSpPr>
          <p:spPr bwMode="auto">
            <a:xfrm>
              <a:off x="4345004" y="51974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0.0464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6" name="Text Box 35"/>
            <p:cNvSpPr txBox="1">
              <a:spLocks noChangeArrowheads="1"/>
            </p:cNvSpPr>
            <p:nvPr/>
          </p:nvSpPr>
          <p:spPr bwMode="auto">
            <a:xfrm>
              <a:off x="5790632" y="51974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2.413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7" name="Text Box 36"/>
            <p:cNvSpPr txBox="1">
              <a:spLocks noChangeArrowheads="1"/>
            </p:cNvSpPr>
            <p:nvPr/>
          </p:nvSpPr>
          <p:spPr bwMode="auto">
            <a:xfrm>
              <a:off x="7239000" y="5197475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0.65</a:t>
              </a:r>
              <a:endPara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8" name="Text Box 38"/>
            <p:cNvSpPr txBox="1">
              <a:spLocks noChangeArrowheads="1"/>
            </p:cNvSpPr>
            <p:nvPr/>
          </p:nvSpPr>
          <p:spPr bwMode="auto">
            <a:xfrm>
              <a:off x="1056373" y="4648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09" name="Text Box 39"/>
            <p:cNvSpPr txBox="1">
              <a:spLocks noChangeArrowheads="1"/>
            </p:cNvSpPr>
            <p:nvPr/>
          </p:nvSpPr>
          <p:spPr bwMode="auto">
            <a:xfrm>
              <a:off x="2651359" y="4648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10.25</a:t>
              </a:r>
              <a:endParaRPr lang="en-US" sz="2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0" name="Text Box 40"/>
            <p:cNvSpPr txBox="1">
              <a:spLocks noChangeArrowheads="1"/>
            </p:cNvSpPr>
            <p:nvPr/>
          </p:nvSpPr>
          <p:spPr bwMode="auto">
            <a:xfrm>
              <a:off x="4342264" y="4648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0.0628</a:t>
              </a:r>
              <a:endParaRPr lang="en-US" sz="2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1" name="Text Box 41"/>
            <p:cNvSpPr txBox="1">
              <a:spLocks noChangeArrowheads="1"/>
            </p:cNvSpPr>
            <p:nvPr/>
          </p:nvSpPr>
          <p:spPr bwMode="auto">
            <a:xfrm>
              <a:off x="5790632" y="4648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0.302</a:t>
              </a:r>
              <a:endParaRPr lang="en-US" sz="2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12" name="Text Box 42"/>
            <p:cNvSpPr txBox="1">
              <a:spLocks noChangeArrowheads="1"/>
            </p:cNvSpPr>
            <p:nvPr/>
          </p:nvSpPr>
          <p:spPr bwMode="auto">
            <a:xfrm>
              <a:off x="7239000" y="4648200"/>
              <a:ext cx="0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 eaLnBrk="0" hangingPunct="0"/>
              <a:r>
                <a:rPr lang="en-US" sz="2400" b="1">
                  <a:solidFill>
                    <a:srgbClr val="800000"/>
                  </a:solidFill>
                  <a:latin typeface="Times New Roman" pitchFamily="18" charset="0"/>
                  <a:cs typeface="Times New Roman" pitchFamily="18" charset="0"/>
                </a:rPr>
                <a:t>1.47</a:t>
              </a:r>
              <a:endParaRPr lang="en-US" sz="20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179" name="Text Box 1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724775" y="6305550"/>
            <a:ext cx="126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ranbsingh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1385</Words>
  <Application>Microsoft Office PowerPoint</Application>
  <PresentationFormat>On-screen Show (4:3)</PresentationFormat>
  <Paragraphs>550</Paragraphs>
  <Slides>28</Slides>
  <Notes>28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Default Design</vt:lpstr>
      <vt:lpstr>Photo Editor Photo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Copper Wires by Trace Element profile 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</dc:creator>
  <cp:lastModifiedBy> </cp:lastModifiedBy>
  <cp:revision>2</cp:revision>
  <dcterms:created xsi:type="dcterms:W3CDTF">2009-08-04T07:02:42Z</dcterms:created>
  <dcterms:modified xsi:type="dcterms:W3CDTF">2013-09-27T11:10:23Z</dcterms:modified>
</cp:coreProperties>
</file>